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5"/>
  </p:notesMasterIdLst>
  <p:sldIdLst>
    <p:sldId id="327" r:id="rId2"/>
    <p:sldId id="342" r:id="rId3"/>
    <p:sldId id="330" r:id="rId4"/>
    <p:sldId id="331" r:id="rId5"/>
    <p:sldId id="292" r:id="rId6"/>
    <p:sldId id="324" r:id="rId7"/>
    <p:sldId id="329" r:id="rId8"/>
    <p:sldId id="325" r:id="rId9"/>
    <p:sldId id="328" r:id="rId10"/>
    <p:sldId id="336" r:id="rId11"/>
    <p:sldId id="337" r:id="rId12"/>
    <p:sldId id="286" r:id="rId13"/>
    <p:sldId id="301" r:id="rId14"/>
    <p:sldId id="287" r:id="rId15"/>
    <p:sldId id="334" r:id="rId16"/>
    <p:sldId id="288" r:id="rId17"/>
    <p:sldId id="326" r:id="rId18"/>
    <p:sldId id="332" r:id="rId19"/>
    <p:sldId id="340" r:id="rId20"/>
    <p:sldId id="341" r:id="rId21"/>
    <p:sldId id="333" r:id="rId22"/>
    <p:sldId id="339" r:id="rId23"/>
    <p:sldId id="30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99" autoAdjust="0"/>
    <p:restoredTop sz="93164" autoAdjust="0"/>
  </p:normalViewPr>
  <p:slideViewPr>
    <p:cSldViewPr snapToGrid="0">
      <p:cViewPr varScale="1">
        <p:scale>
          <a:sx n="62" d="100"/>
          <a:sy n="62" d="100"/>
        </p:scale>
        <p:origin x="46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AD2A9-A05F-4F45-99B4-52943DECC10D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43896-9778-426D-8A29-A31DB81C62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644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E43896-9778-426D-8A29-A31DB81C62F8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69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4917-7AC7-4F06-9DC3-D21A6BCE2E7C}" type="datetimeFigureOut">
              <a:rPr lang="zh-TW" altLang="en-US" smtClean="0"/>
              <a:pPr/>
              <a:t>2021/3/15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C321-3AA9-4B7E-974D-7B1FCB946D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44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4917-7AC7-4F06-9DC3-D21A6BCE2E7C}" type="datetimeFigureOut">
              <a:rPr lang="zh-TW" altLang="en-US" smtClean="0"/>
              <a:pPr/>
              <a:t>2021/3/15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C321-3AA9-4B7E-974D-7B1FCB946D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423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4917-7AC7-4F06-9DC3-D21A6BCE2E7C}" type="datetimeFigureOut">
              <a:rPr lang="zh-TW" altLang="en-US" smtClean="0"/>
              <a:pPr/>
              <a:t>2021/3/15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C321-3AA9-4B7E-974D-7B1FCB946D9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2109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4917-7AC7-4F06-9DC3-D21A6BCE2E7C}" type="datetimeFigureOut">
              <a:rPr lang="zh-TW" altLang="en-US" smtClean="0"/>
              <a:pPr/>
              <a:t>2021/3/15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C321-3AA9-4B7E-974D-7B1FCB946D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7618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4917-7AC7-4F06-9DC3-D21A6BCE2E7C}" type="datetimeFigureOut">
              <a:rPr lang="zh-TW" altLang="en-US" smtClean="0"/>
              <a:pPr/>
              <a:t>2021/3/15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C321-3AA9-4B7E-974D-7B1FCB946D9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5473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4917-7AC7-4F06-9DC3-D21A6BCE2E7C}" type="datetimeFigureOut">
              <a:rPr lang="zh-TW" altLang="en-US" smtClean="0"/>
              <a:pPr/>
              <a:t>2021/3/15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C321-3AA9-4B7E-974D-7B1FCB946D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2787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4917-7AC7-4F06-9DC3-D21A6BCE2E7C}" type="datetimeFigureOut">
              <a:rPr lang="zh-TW" altLang="en-US" smtClean="0"/>
              <a:pPr/>
              <a:t>2021/3/15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C321-3AA9-4B7E-974D-7B1FCB946D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3222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4917-7AC7-4F06-9DC3-D21A6BCE2E7C}" type="datetimeFigureOut">
              <a:rPr lang="zh-TW" altLang="en-US" smtClean="0"/>
              <a:pPr/>
              <a:t>2021/3/15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C321-3AA9-4B7E-974D-7B1FCB946D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91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4917-7AC7-4F06-9DC3-D21A6BCE2E7C}" type="datetimeFigureOut">
              <a:rPr lang="zh-TW" altLang="en-US" smtClean="0"/>
              <a:pPr/>
              <a:t>2021/3/15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C321-3AA9-4B7E-974D-7B1FCB946D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159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4917-7AC7-4F06-9DC3-D21A6BCE2E7C}" type="datetimeFigureOut">
              <a:rPr lang="zh-TW" altLang="en-US" smtClean="0"/>
              <a:pPr/>
              <a:t>2021/3/15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C321-3AA9-4B7E-974D-7B1FCB946D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778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4917-7AC7-4F06-9DC3-D21A6BCE2E7C}" type="datetimeFigureOut">
              <a:rPr lang="zh-TW" altLang="en-US" smtClean="0"/>
              <a:pPr/>
              <a:t>2021/3/15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C321-3AA9-4B7E-974D-7B1FCB946D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75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4917-7AC7-4F06-9DC3-D21A6BCE2E7C}" type="datetimeFigureOut">
              <a:rPr lang="zh-TW" altLang="en-US" smtClean="0"/>
              <a:pPr/>
              <a:t>2021/3/15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C321-3AA9-4B7E-974D-7B1FCB946D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335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4917-7AC7-4F06-9DC3-D21A6BCE2E7C}" type="datetimeFigureOut">
              <a:rPr lang="zh-TW" altLang="en-US" smtClean="0"/>
              <a:pPr/>
              <a:t>2021/3/15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C321-3AA9-4B7E-974D-7B1FCB946D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744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4917-7AC7-4F06-9DC3-D21A6BCE2E7C}" type="datetimeFigureOut">
              <a:rPr lang="zh-TW" altLang="en-US" smtClean="0"/>
              <a:pPr/>
              <a:t>2021/3/15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C321-3AA9-4B7E-974D-7B1FCB946D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53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4917-7AC7-4F06-9DC3-D21A6BCE2E7C}" type="datetimeFigureOut">
              <a:rPr lang="zh-TW" altLang="en-US" smtClean="0"/>
              <a:pPr/>
              <a:t>2021/3/15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C321-3AA9-4B7E-974D-7B1FCB946D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768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4917-7AC7-4F06-9DC3-D21A6BCE2E7C}" type="datetimeFigureOut">
              <a:rPr lang="zh-TW" altLang="en-US" smtClean="0"/>
              <a:pPr/>
              <a:t>2021/3/15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C321-3AA9-4B7E-974D-7B1FCB946D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99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E4917-7AC7-4F06-9DC3-D21A6BCE2E7C}" type="datetimeFigureOut">
              <a:rPr lang="zh-TW" altLang="en-US" smtClean="0"/>
              <a:pPr/>
              <a:t>2021/3/15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D0C321-3AA9-4B7E-974D-7B1FCB946D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658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2F297C-59AE-49F1-ABE6-6B33BB587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59" y="217559"/>
            <a:ext cx="9480480" cy="1181200"/>
          </a:xfrm>
        </p:spPr>
        <p:txBody>
          <a:bodyPr>
            <a:noAutofit/>
          </a:bodyPr>
          <a:lstStyle/>
          <a:p>
            <a:pPr algn="ctr"/>
            <a:r>
              <a:rPr lang="zh-TW" altLang="en-US" sz="4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臺南市參加</a:t>
            </a:r>
            <a:r>
              <a:rPr lang="en-US" altLang="zh-TW" sz="4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110</a:t>
            </a:r>
            <a:r>
              <a:rPr lang="zh-TW" altLang="en-US" sz="4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年全國運動會選手培訓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4FF0809-ACA9-46A0-A7CD-AAF28B01E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997" y="1663428"/>
            <a:ext cx="7417942" cy="9807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4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業務研討會</a:t>
            </a:r>
            <a:endParaRPr lang="en-US" altLang="zh-TW" sz="4800" dirty="0">
              <a:solidFill>
                <a:srgbClr val="00206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F6CB1B88-76FC-45E6-95EC-37F936E1DA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"/>
          <a:stretch/>
        </p:blipFill>
        <p:spPr>
          <a:xfrm>
            <a:off x="0" y="1208239"/>
            <a:ext cx="8011935" cy="2871957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85A8638D-0C1F-41DA-9A22-E5C624D477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3"/>
          <a:stretch/>
        </p:blipFill>
        <p:spPr>
          <a:xfrm>
            <a:off x="4280899" y="3986043"/>
            <a:ext cx="7911101" cy="2871957"/>
          </a:xfrm>
          <a:prstGeom prst="rect">
            <a:avLst/>
          </a:prstGeom>
        </p:spPr>
      </p:pic>
      <p:sp>
        <p:nvSpPr>
          <p:cNvPr id="7" name="標題 1">
            <a:extLst>
              <a:ext uri="{FF2B5EF4-FFF2-40B4-BE49-F238E27FC236}">
                <a16:creationId xmlns:a16="http://schemas.microsoft.com/office/drawing/2014/main" id="{77F46FDE-88AB-4800-A540-9C73AD0722D9}"/>
              </a:ext>
            </a:extLst>
          </p:cNvPr>
          <p:cNvSpPr txBox="1">
            <a:spLocks/>
          </p:cNvSpPr>
          <p:nvPr/>
        </p:nvSpPr>
        <p:spPr>
          <a:xfrm>
            <a:off x="246151" y="4882583"/>
            <a:ext cx="4644347" cy="17578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5500"/>
              </a:lnSpc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臺南市體育總會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ts val="5500"/>
              </a:lnSpc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秘書長  陳良乾</a:t>
            </a:r>
          </a:p>
        </p:txBody>
      </p:sp>
    </p:spTree>
    <p:extLst>
      <p:ext uri="{BB962C8B-B14F-4D97-AF65-F5344CB8AC3E}">
        <p14:creationId xmlns:p14="http://schemas.microsoft.com/office/powerpoint/2010/main" val="318952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D10DC4-0322-4549-B449-B911CEDAB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600" y="261991"/>
            <a:ext cx="9086637" cy="693111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五、委員會的職責</a:t>
            </a:r>
            <a:r>
              <a:rPr lang="en-US" altLang="zh-TW" sz="36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-(</a:t>
            </a:r>
            <a:r>
              <a:rPr lang="zh-TW" altLang="en-US" sz="36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教育</a:t>
            </a:r>
            <a:r>
              <a:rPr lang="en-US" altLang="zh-TW" sz="36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endParaRPr lang="zh-TW" altLang="en-US" sz="36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85F82A-DB1A-4C81-BDD0-137F3AD0E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07" y="1002301"/>
            <a:ext cx="11164585" cy="5855699"/>
          </a:xfrm>
          <a:ln>
            <a:noFill/>
          </a:ln>
        </p:spPr>
        <p:txBody>
          <a:bodyPr>
            <a:noAutofit/>
          </a:bodyPr>
          <a:lstStyle/>
          <a:p>
            <a:pPr marL="0">
              <a:lnSpc>
                <a:spcPts val="3400"/>
              </a:lnSpc>
              <a:spcBef>
                <a:spcPts val="0"/>
              </a:spcBef>
            </a:pPr>
            <a:r>
              <a:rPr lang="zh-TW" altLang="en-US" sz="26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品德教育：</a:t>
            </a:r>
            <a:r>
              <a:rPr lang="zh-TW" altLang="en-US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在外縣市比賽，團隊的表現受到主辦單位禁賽處分</a:t>
            </a:r>
            <a:r>
              <a:rPr lang="en-US" altLang="zh-TW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  <a:r>
              <a:rPr lang="zh-TW" altLang="en-US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這是非常嚴重的問題</a:t>
            </a:r>
            <a:endParaRPr lang="en-US" altLang="zh-TW" sz="22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>
              <a:lnSpc>
                <a:spcPts val="3400"/>
              </a:lnSpc>
              <a:spcBef>
                <a:spcPts val="0"/>
              </a:spcBef>
            </a:pPr>
            <a:r>
              <a:rPr lang="zh-TW" altLang="en-US" sz="26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精神教育</a:t>
            </a:r>
            <a:r>
              <a:rPr lang="en-US" altLang="zh-TW" sz="26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：</a:t>
            </a:r>
            <a:r>
              <a:rPr lang="zh-TW" altLang="en-US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參加全國性比賽，最後</a:t>
            </a:r>
            <a:r>
              <a:rPr lang="en-US" altLang="zh-TW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27</a:t>
            </a:r>
            <a:r>
              <a:rPr lang="zh-TW" altLang="en-US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秒被形容</a:t>
            </a:r>
            <a:r>
              <a:rPr lang="en-US" altLang="zh-TW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”</a:t>
            </a:r>
            <a:r>
              <a:rPr lang="zh-TW" altLang="en-US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消極比賽</a:t>
            </a:r>
            <a:r>
              <a:rPr lang="en-US" altLang="zh-TW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”</a:t>
            </a:r>
            <a:r>
              <a:rPr lang="zh-TW" altLang="en-US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受到中央單位懲處</a:t>
            </a:r>
            <a:r>
              <a:rPr lang="en-US" altLang="zh-TW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</a:p>
          <a:p>
            <a:pPr marL="0">
              <a:lnSpc>
                <a:spcPts val="3400"/>
              </a:lnSpc>
              <a:spcBef>
                <a:spcPts val="0"/>
              </a:spcBef>
            </a:pPr>
            <a:r>
              <a:rPr lang="zh-TW" altLang="en-US" sz="26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選手銜接：</a:t>
            </a:r>
            <a:r>
              <a:rPr lang="zh-TW" altLang="en-US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成立多年，沒有留下一位選手，分贓外縣市，原因是為了選手前途嗎</a:t>
            </a:r>
            <a:r>
              <a:rPr lang="en-US" altLang="zh-TW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</a:p>
          <a:p>
            <a:pPr marL="0" indent="0">
              <a:lnSpc>
                <a:spcPts val="3400"/>
              </a:lnSpc>
              <a:spcBef>
                <a:spcPts val="0"/>
              </a:spcBef>
              <a:buNone/>
            </a:pPr>
            <a:r>
              <a:rPr lang="zh-TW" altLang="en-US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         把責任全推給家長</a:t>
            </a:r>
            <a:r>
              <a:rPr lang="en-US" altLang="zh-TW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</a:p>
          <a:p>
            <a:pPr marL="0">
              <a:lnSpc>
                <a:spcPts val="3400"/>
              </a:lnSpc>
              <a:spcBef>
                <a:spcPts val="0"/>
              </a:spcBef>
            </a:pPr>
            <a:r>
              <a:rPr lang="zh-TW" altLang="en-US" sz="26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專業指導：</a:t>
            </a:r>
            <a:r>
              <a:rPr lang="zh-TW" altLang="en-US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本市舉辦比賽，對賽程有異議，任意向媒體放話，傷害團隊，沒有報名的</a:t>
            </a:r>
            <a:endParaRPr lang="en-US" altLang="zh-TW" sz="22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3400"/>
              </a:lnSpc>
              <a:spcBef>
                <a:spcPts val="0"/>
              </a:spcBef>
              <a:buNone/>
            </a:pPr>
            <a:r>
              <a:rPr lang="zh-TW" altLang="en-US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         選手出賽遭檢舉後，承認這樣是錯的，但是長期以來都是這樣</a:t>
            </a:r>
            <a:r>
              <a:rPr lang="en-US" altLang="zh-TW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”</a:t>
            </a:r>
            <a:r>
              <a:rPr lang="zh-TW" altLang="en-US" sz="22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扭曲參</a:t>
            </a:r>
            <a:endParaRPr lang="en-US" altLang="zh-TW" sz="22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3400"/>
              </a:lnSpc>
              <a:spcBef>
                <a:spcPts val="0"/>
              </a:spcBef>
              <a:buNone/>
            </a:pPr>
            <a:r>
              <a:rPr lang="zh-TW" altLang="en-US" sz="22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         賽價值</a:t>
            </a:r>
            <a:r>
              <a:rPr lang="zh-TW" altLang="en-US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，</a:t>
            </a:r>
            <a:r>
              <a:rPr lang="zh-TW" altLang="en-US" sz="22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忽略對賽制規程的遵從</a:t>
            </a:r>
            <a:r>
              <a:rPr lang="zh-TW" altLang="en-US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，忽視</a:t>
            </a:r>
            <a:r>
              <a:rPr lang="en-US" altLang="zh-TW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”</a:t>
            </a:r>
            <a:r>
              <a:rPr lang="zh-TW" altLang="en-US" sz="22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體育就是教育</a:t>
            </a:r>
            <a:r>
              <a:rPr lang="en-US" altLang="zh-TW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“</a:t>
            </a:r>
            <a:r>
              <a:rPr lang="zh-TW" altLang="en-US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，長大後堪慮。</a:t>
            </a:r>
            <a:endParaRPr lang="en-US" altLang="zh-TW" sz="22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>
              <a:lnSpc>
                <a:spcPts val="3400"/>
              </a:lnSpc>
              <a:spcBef>
                <a:spcPts val="0"/>
              </a:spcBef>
            </a:pPr>
            <a:r>
              <a:rPr lang="zh-TW" altLang="en-US" sz="26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態度與責任：</a:t>
            </a:r>
            <a:r>
              <a:rPr lang="zh-TW" altLang="en-US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協辦體育處、體育總會委託業務，</a:t>
            </a:r>
            <a:r>
              <a:rPr lang="zh-TW" altLang="en-US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須維持</a:t>
            </a:r>
            <a:r>
              <a:rPr lang="zh-TW" altLang="en-US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賽會品質，凡事按規程執行。</a:t>
            </a:r>
            <a:endParaRPr lang="en-US" altLang="zh-TW" sz="22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>
              <a:lnSpc>
                <a:spcPts val="3400"/>
              </a:lnSpc>
              <a:spcBef>
                <a:spcPts val="0"/>
              </a:spcBef>
            </a:pPr>
            <a:r>
              <a:rPr lang="zh-TW" altLang="en-US" sz="26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基層精神支柱：</a:t>
            </a:r>
            <a:r>
              <a:rPr lang="zh-TW" altLang="en-US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教育教練的同時，支持很重要，參加全國性比賽，受到不平待遇時，</a:t>
            </a:r>
            <a:endParaRPr lang="en-US" altLang="zh-TW" sz="22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3400"/>
              </a:lnSpc>
              <a:spcBef>
                <a:spcPts val="0"/>
              </a:spcBef>
              <a:buNone/>
            </a:pPr>
            <a:r>
              <a:rPr lang="zh-TW" altLang="en-US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         委員會的立場與態度</a:t>
            </a:r>
            <a:r>
              <a:rPr lang="en-US" altLang="zh-TW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  <a:r>
              <a:rPr lang="zh-TW" altLang="en-US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應該主動協助基層教練據理力爭</a:t>
            </a:r>
            <a:r>
              <a:rPr lang="en-US" altLang="zh-TW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  <a:r>
              <a:rPr lang="zh-TW" altLang="en-US" sz="2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7692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EC6DF67-6273-431F-B20D-81AD0BD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103" y="1787703"/>
            <a:ext cx="9240748" cy="3657601"/>
          </a:xfrm>
        </p:spPr>
        <p:txBody>
          <a:bodyPr>
            <a:normAutofit/>
          </a:bodyPr>
          <a:lstStyle/>
          <a:p>
            <a:pPr marL="0" indent="0" algn="ctr">
              <a:lnSpc>
                <a:spcPts val="7800"/>
              </a:lnSpc>
              <a:buNone/>
            </a:pPr>
            <a:r>
              <a:rPr lang="zh-TW" altLang="en-US" sz="4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啟動</a:t>
            </a:r>
            <a:r>
              <a:rPr lang="en-US" altLang="zh-TW" sz="4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110</a:t>
            </a:r>
            <a:r>
              <a:rPr lang="zh-TW" altLang="en-US" sz="4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年新北全運會選手培訓</a:t>
            </a:r>
            <a:endParaRPr lang="en-US" altLang="zh-TW" sz="48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 algn="ctr">
              <a:lnSpc>
                <a:spcPts val="7800"/>
              </a:lnSpc>
              <a:buNone/>
            </a:pPr>
            <a:r>
              <a:rPr lang="zh-TW" altLang="en-US" sz="4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儲備參加</a:t>
            </a:r>
            <a:r>
              <a:rPr lang="en-US" altLang="zh-TW" sz="4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112</a:t>
            </a:r>
            <a:r>
              <a:rPr lang="zh-TW" altLang="en-US" sz="4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年全國運動會</a:t>
            </a:r>
          </a:p>
        </p:txBody>
      </p:sp>
    </p:spTree>
    <p:extLst>
      <p:ext uri="{BB962C8B-B14F-4D97-AF65-F5344CB8AC3E}">
        <p14:creationId xmlns:p14="http://schemas.microsoft.com/office/powerpoint/2010/main" val="615135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3BED5F-748C-4429-8455-1AADC7731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941" y="468351"/>
            <a:ext cx="10612120" cy="854075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六、我們共同的目標</a:t>
            </a:r>
            <a:r>
              <a:rPr lang="en-US" altLang="zh-TW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-</a:t>
            </a:r>
            <a:r>
              <a:rPr lang="zh-TW" altLang="en-US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全運會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90BCA5B-D5A1-4739-8283-11C17CB6B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450" y="1232900"/>
            <a:ext cx="10785610" cy="5363110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en-US" altLang="zh-TW" sz="32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32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一</a:t>
            </a:r>
            <a:r>
              <a:rPr lang="en-US" altLang="zh-TW" sz="32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32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全運會績效分析</a:t>
            </a:r>
            <a:endParaRPr lang="en-US" altLang="zh-TW" sz="32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>
              <a:lnSpc>
                <a:spcPts val="5100"/>
              </a:lnSpc>
            </a:pP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108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年參加全國運動會獲得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20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金、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21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銀、銅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25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，六都墊底，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距桃園市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(45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金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、高雄市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(46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金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、臺中市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(55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金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、新北市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(59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金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、臺北市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(84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金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有大差距，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距第七名的南投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15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金很近。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>
              <a:lnSpc>
                <a:spcPts val="5100"/>
              </a:lnSpc>
            </a:pP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參加人數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537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人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(311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/226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雖也是六都最少，得到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66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面獎牌，得牌僅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0.122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 也是最低，本會並沒有設定參賽標準，有些委員會這些年來沒有推動業務，臨時湊選手參賽。</a:t>
            </a:r>
          </a:p>
        </p:txBody>
      </p:sp>
    </p:spTree>
    <p:extLst>
      <p:ext uri="{BB962C8B-B14F-4D97-AF65-F5344CB8AC3E}">
        <p14:creationId xmlns:p14="http://schemas.microsoft.com/office/powerpoint/2010/main" val="2119202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04AA09-BC7E-42E5-87C7-19009B660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156" y="626352"/>
            <a:ext cx="10515600" cy="889517"/>
          </a:xfrm>
        </p:spPr>
        <p:txBody>
          <a:bodyPr>
            <a:normAutofit/>
          </a:bodyPr>
          <a:lstStyle/>
          <a:p>
            <a:pPr algn="ctr"/>
            <a:r>
              <a:rPr lang="en-US" altLang="zh-TW" sz="32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32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二</a:t>
            </a:r>
            <a:r>
              <a:rPr lang="en-US" altLang="zh-TW" sz="32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32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臺南市排名落後的主因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6A7E0B2-CABA-421E-BBB0-1C50CAB7E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980" y="1869897"/>
            <a:ext cx="11019386" cy="4452843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主流運動種類</a:t>
            </a: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金牌數</a:t>
            </a: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+15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面以上</a:t>
            </a: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，計有</a:t>
            </a: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11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種運動，包括</a:t>
            </a:r>
            <a:r>
              <a:rPr lang="zh-TW" altLang="en-US" sz="2800" dirty="0">
                <a:latin typeface="華康隸書體 Std W7" panose="03000700000000000000" pitchFamily="66" charset="-120"/>
                <a:ea typeface="華康隸書體 Std W7" panose="03000700000000000000" pitchFamily="66" charset="-120"/>
              </a:rPr>
              <a:t>：</a:t>
            </a:r>
            <a:endParaRPr lang="en-US" altLang="zh-TW" sz="28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田徑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(46/1)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、游泳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(40/0)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、射擊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(23/0)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、角力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(30/0)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、跆拳道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(20/1)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、</a:t>
            </a:r>
            <a:endParaRPr lang="en-US" altLang="zh-TW" sz="28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體操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(17/0)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、自由車</a:t>
            </a: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18/0)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、拳擊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(15/0)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、划船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(16/1)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、輕艇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(20/1)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、</a:t>
            </a:r>
            <a:endParaRPr lang="en-US" altLang="zh-TW" sz="28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武術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(15/1)</a:t>
            </a:r>
            <a:r>
              <a:rPr lang="zh-TW" altLang="en-US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。</a:t>
            </a:r>
            <a:endParaRPr lang="en-US" altLang="zh-TW" sz="28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以上</a:t>
            </a: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11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種運種類，金牌數總計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260</a:t>
            </a:r>
            <a:r>
              <a:rPr lang="zh-TW" altLang="en-US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面，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本市僅獲得</a:t>
            </a: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5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面金牌</a:t>
            </a: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(52/1)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，</a:t>
            </a:r>
            <a:endParaRPr lang="en-US" altLang="zh-TW" sz="28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等於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52</a:t>
            </a:r>
            <a:r>
              <a:rPr lang="zh-TW" altLang="en-US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面金牌， 臺南市才拿一面。</a:t>
            </a:r>
            <a:endParaRPr lang="en-US" altLang="zh-TW" sz="28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28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endParaRPr lang="zh-TW" altLang="en-US" sz="28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5982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9D5A7A-E713-451D-AC91-1DC80B207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732" y="369870"/>
            <a:ext cx="8716767" cy="766630"/>
          </a:xfrm>
        </p:spPr>
        <p:txBody>
          <a:bodyPr>
            <a:normAutofit/>
          </a:bodyPr>
          <a:lstStyle/>
          <a:p>
            <a:pPr algn="ctr"/>
            <a:r>
              <a:rPr lang="en-US" altLang="zh-TW" sz="3200" b="1" dirty="0">
                <a:solidFill>
                  <a:srgbClr val="FF0000"/>
                </a:solidFill>
                <a:latin typeface="+mj-ea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latin typeface="+mj-ea"/>
              </a:rPr>
              <a:t>三</a:t>
            </a:r>
            <a:r>
              <a:rPr lang="en-US" altLang="zh-TW" sz="3200" b="1" dirty="0">
                <a:solidFill>
                  <a:srgbClr val="FF0000"/>
                </a:solidFill>
                <a:latin typeface="+mj-ea"/>
              </a:rPr>
              <a:t>)</a:t>
            </a:r>
            <a:r>
              <a:rPr lang="zh-TW" altLang="en-US" sz="3200" b="1" dirty="0">
                <a:solidFill>
                  <a:srgbClr val="FF0000"/>
                </a:solidFill>
                <a:latin typeface="+mj-ea"/>
              </a:rPr>
              <a:t>、臺南市傳統運動沒落分析原因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884903-CA53-49C5-97D7-999C2F7AA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175" y="1294544"/>
            <a:ext cx="11198831" cy="52911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2400" b="1" dirty="0">
                <a:solidFill>
                  <a:srgbClr val="FF0000"/>
                </a:solidFill>
                <a:latin typeface="+mj-ea"/>
                <a:ea typeface="+mj-ea"/>
              </a:rPr>
              <a:t>1.</a:t>
            </a:r>
            <a:r>
              <a:rPr lang="zh-TW" altLang="en-US" sz="2400" b="1" dirty="0">
                <a:solidFill>
                  <a:srgbClr val="FF0000"/>
                </a:solidFill>
                <a:latin typeface="+mj-ea"/>
                <a:ea typeface="+mj-ea"/>
              </a:rPr>
              <a:t>風光流逝：</a:t>
            </a:r>
            <a:r>
              <a:rPr lang="zh-TW" altLang="en-US" sz="2400" b="1" dirty="0">
                <a:latin typeface="+mj-ea"/>
                <a:ea typeface="+mj-ea"/>
              </a:rPr>
              <a:t>臺南市從區運會時代前就是體育大城，桌球曾獲</a:t>
            </a:r>
            <a:r>
              <a:rPr lang="en-US" altLang="zh-TW" sz="2400" b="1" dirty="0">
                <a:latin typeface="+mj-ea"/>
                <a:ea typeface="+mj-ea"/>
              </a:rPr>
              <a:t>23</a:t>
            </a:r>
            <a:r>
              <a:rPr lang="zh-TW" altLang="en-US" sz="2400" b="1" dirty="0">
                <a:latin typeface="+mj-ea"/>
                <a:ea typeface="+mj-ea"/>
              </a:rPr>
              <a:t>連霸、橄欖球</a:t>
            </a:r>
            <a:endParaRPr lang="en-US" altLang="zh-TW" sz="2400" b="1" dirty="0">
              <a:latin typeface="+mj-ea"/>
              <a:ea typeface="+mj-ea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b="1" dirty="0">
                <a:latin typeface="+mj-ea"/>
                <a:ea typeface="+mj-ea"/>
              </a:rPr>
              <a:t>                       曾獲</a:t>
            </a:r>
            <a:r>
              <a:rPr lang="en-US" altLang="zh-TW" sz="2400" b="1" dirty="0">
                <a:latin typeface="+mj-ea"/>
                <a:ea typeface="+mj-ea"/>
              </a:rPr>
              <a:t>16</a:t>
            </a:r>
            <a:r>
              <a:rPr lang="zh-TW" altLang="en-US" sz="2400" b="1" dirty="0">
                <a:latin typeface="+mj-ea"/>
                <a:ea typeface="+mj-ea"/>
              </a:rPr>
              <a:t>年霸、足球、棒球都有很好的成績，可是近</a:t>
            </a:r>
            <a:r>
              <a:rPr lang="en-US" altLang="zh-TW" sz="2400" b="1" dirty="0">
                <a:latin typeface="+mj-ea"/>
                <a:ea typeface="+mj-ea"/>
              </a:rPr>
              <a:t>20</a:t>
            </a:r>
            <a:r>
              <a:rPr lang="zh-TW" altLang="en-US" sz="2400" b="1" dirty="0">
                <a:latin typeface="+mj-ea"/>
                <a:ea typeface="+mj-ea"/>
              </a:rPr>
              <a:t>年來逐漸沒</a:t>
            </a:r>
            <a:endParaRPr lang="en-US" altLang="zh-TW" sz="2400" b="1" dirty="0">
              <a:latin typeface="+mj-ea"/>
              <a:ea typeface="+mj-ea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b="1" dirty="0">
                <a:latin typeface="+mj-ea"/>
                <a:ea typeface="+mj-ea"/>
              </a:rPr>
              <a:t>                       落，桌球</a:t>
            </a:r>
            <a:r>
              <a:rPr lang="en-US" altLang="zh-TW" sz="2400" b="1" dirty="0">
                <a:latin typeface="+mj-ea"/>
                <a:ea typeface="+mj-ea"/>
              </a:rPr>
              <a:t>106</a:t>
            </a:r>
            <a:r>
              <a:rPr lang="zh-TW" altLang="en-US" sz="2400" b="1" dirty="0">
                <a:latin typeface="+mj-ea"/>
                <a:ea typeface="+mj-ea"/>
              </a:rPr>
              <a:t>年中斷後，</a:t>
            </a:r>
            <a:r>
              <a:rPr lang="en-US" altLang="zh-TW" sz="2400" b="1" dirty="0">
                <a:latin typeface="+mj-ea"/>
                <a:ea typeface="+mj-ea"/>
              </a:rPr>
              <a:t>108</a:t>
            </a:r>
            <a:r>
              <a:rPr lang="zh-TW" altLang="en-US" sz="2400" b="1" dirty="0">
                <a:latin typeface="+mj-ea"/>
                <a:ea typeface="+mj-ea"/>
              </a:rPr>
              <a:t>年雖又獲得團體冠軍，但基層銜接出</a:t>
            </a:r>
            <a:endParaRPr lang="en-US" altLang="zh-TW" sz="2400" b="1" dirty="0">
              <a:latin typeface="+mj-ea"/>
              <a:ea typeface="+mj-ea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b="1" dirty="0">
                <a:latin typeface="+mj-ea"/>
                <a:ea typeface="+mj-ea"/>
              </a:rPr>
              <a:t>                       現問題，老將紛紛退休後，銜接不再完整，所有委員會都必須對基</a:t>
            </a:r>
            <a:endParaRPr lang="en-US" altLang="zh-TW" sz="2400" b="1" dirty="0">
              <a:latin typeface="+mj-ea"/>
              <a:ea typeface="+mj-ea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b="1" dirty="0">
                <a:latin typeface="+mj-ea"/>
                <a:ea typeface="+mj-ea"/>
              </a:rPr>
              <a:t>                       層投入更多關注。</a:t>
            </a:r>
            <a:endParaRPr lang="en-US" altLang="zh-TW" sz="2400" b="1" dirty="0">
              <a:latin typeface="+mj-ea"/>
              <a:ea typeface="+mj-ea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2400" b="1" dirty="0">
                <a:solidFill>
                  <a:srgbClr val="FF0000"/>
                </a:solidFill>
                <a:latin typeface="+mj-ea"/>
                <a:ea typeface="+mj-ea"/>
              </a:rPr>
              <a:t>2.</a:t>
            </a:r>
            <a:r>
              <a:rPr lang="zh-TW" altLang="en-US" sz="2400" b="1" dirty="0">
                <a:solidFill>
                  <a:srgbClr val="FF0000"/>
                </a:solidFill>
                <a:latin typeface="+mj-ea"/>
                <a:ea typeface="+mj-ea"/>
              </a:rPr>
              <a:t>問題關鍵：</a:t>
            </a:r>
            <a:r>
              <a:rPr lang="zh-TW" altLang="en-US" sz="2400" b="1" dirty="0">
                <a:latin typeface="+mj-ea"/>
                <a:ea typeface="+mj-ea"/>
              </a:rPr>
              <a:t>足球、棒球、橄欖球基層銜接斷層，基礎團隊缺乏資源，市府投注</a:t>
            </a:r>
            <a:endParaRPr lang="en-US" altLang="zh-TW" sz="2400" b="1" dirty="0">
              <a:latin typeface="+mj-ea"/>
              <a:ea typeface="+mj-ea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b="1" dirty="0">
                <a:latin typeface="+mj-ea"/>
                <a:ea typeface="+mj-ea"/>
              </a:rPr>
              <a:t>                       在體育經費不足，造成實力衰退，另外；體育班的制度與績效及專</a:t>
            </a:r>
            <a:endParaRPr lang="en-US" altLang="zh-TW" sz="2400" b="1" dirty="0">
              <a:latin typeface="+mj-ea"/>
              <a:ea typeface="+mj-ea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b="1" dirty="0">
                <a:latin typeface="+mj-ea"/>
                <a:ea typeface="+mj-ea"/>
              </a:rPr>
              <a:t>                       任教練的任教態度渙散有很大關聯。</a:t>
            </a:r>
            <a:endParaRPr lang="en-US" altLang="zh-TW" sz="2400" b="1" dirty="0">
              <a:latin typeface="+mj-ea"/>
              <a:ea typeface="+mj-ea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2400" b="1" dirty="0">
                <a:solidFill>
                  <a:srgbClr val="FF0000"/>
                </a:solidFill>
                <a:latin typeface="+mj-ea"/>
                <a:ea typeface="+mj-ea"/>
              </a:rPr>
              <a:t>3.</a:t>
            </a:r>
            <a:r>
              <a:rPr lang="zh-TW" altLang="en-US" sz="2400" b="1" dirty="0">
                <a:solidFill>
                  <a:srgbClr val="FF0000"/>
                </a:solidFill>
                <a:latin typeface="+mj-ea"/>
                <a:ea typeface="+mj-ea"/>
              </a:rPr>
              <a:t>委員會職責：每二年一次的全運會，成績壓力均落在體育處及體育總會，委員</a:t>
            </a:r>
            <a:endParaRPr lang="en-US" altLang="zh-TW" sz="2400" b="1" dirty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b="1" dirty="0">
                <a:solidFill>
                  <a:srgbClr val="FF0000"/>
                </a:solidFill>
                <a:latin typeface="+mj-ea"/>
                <a:ea typeface="+mj-ea"/>
              </a:rPr>
              <a:t>                       會受到的壓力有限，未能及時檢討本身扮演關鍵的腳色。</a:t>
            </a:r>
            <a:endParaRPr lang="en-US" altLang="zh-TW" sz="2400" b="1" dirty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endParaRPr lang="zh-TW" altLang="en-US" sz="2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41453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7F8DB7-CDA1-4E46-B54A-97221AA60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093" y="1171255"/>
            <a:ext cx="11085814" cy="4849401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4.112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年全運會：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本市已確定承辦全國運動會，除了爭取經費協助委員會整建場館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           外，委員會必須主動做好選手培訓工作為優先，不能漠視選手培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           訓工作的重要性。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5.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長期目標：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委員會必須做好基層選手培訓計畫，加強教練、裁判的培育，落實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           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行政運作，協助做好選手培訓銜接體系。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6.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落實競技運動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：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不外乎金字塔式三階段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1.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廣選普訓、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2.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擇優培訓、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3.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精選嚴訓。</a:t>
            </a:r>
            <a:endParaRPr lang="en-US" altLang="zh-TW" sz="24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7.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推動全民運動：</a:t>
            </a:r>
            <a:r>
              <a:rPr lang="en-US" altLang="zh-TW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1.</a:t>
            </a:r>
            <a:r>
              <a:rPr lang="zh-TW" altLang="en-US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推廣運動人口倍增、</a:t>
            </a:r>
            <a:r>
              <a:rPr lang="en-US" altLang="zh-TW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2.</a:t>
            </a:r>
            <a:r>
              <a:rPr lang="zh-TW" altLang="en-US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加強活動品質</a:t>
            </a:r>
            <a:r>
              <a:rPr lang="en-US" altLang="zh-TW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3.</a:t>
            </a:r>
            <a:r>
              <a:rPr lang="zh-TW" altLang="en-US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營造健康城市</a:t>
            </a:r>
            <a:endParaRPr lang="zh-TW" altLang="en-US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0953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86B039-DB01-4DB4-918E-55B0679D5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683" y="446926"/>
            <a:ext cx="10566115" cy="1027415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七、</a:t>
            </a:r>
            <a:r>
              <a:rPr lang="en-US" altLang="zh-TW" sz="40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108</a:t>
            </a:r>
            <a:r>
              <a:rPr lang="zh-TW" altLang="en-US" sz="40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年全運會總結及未來規劃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A946968-3C00-497B-B1C3-7DEEFD642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364" y="1818525"/>
            <a:ext cx="10812751" cy="4310010"/>
          </a:xfrm>
        </p:spPr>
        <p:txBody>
          <a:bodyPr>
            <a:noAutofit/>
          </a:bodyPr>
          <a:lstStyle/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b="1" dirty="0">
                <a:solidFill>
                  <a:srgbClr val="FF0000"/>
                </a:solidFill>
                <a:latin typeface="+mn-ea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+mn-ea"/>
              </a:rPr>
              <a:t>一</a:t>
            </a:r>
            <a:r>
              <a:rPr lang="en-US" altLang="zh-TW" sz="2400" b="1" dirty="0">
                <a:solidFill>
                  <a:srgbClr val="FF0000"/>
                </a:solidFill>
                <a:latin typeface="+mn-ea"/>
              </a:rPr>
              <a:t>)</a:t>
            </a:r>
            <a:r>
              <a:rPr lang="zh-TW" altLang="en-US" sz="2400" b="1" dirty="0">
                <a:solidFill>
                  <a:srgbClr val="FF0000"/>
                </a:solidFill>
                <a:latin typeface="+mn-ea"/>
              </a:rPr>
              <a:t>競爭力與特色消失：</a:t>
            </a:r>
            <a:r>
              <a:rPr lang="zh-TW" altLang="en-US" sz="2400" b="1" dirty="0">
                <a:latin typeface="+mn-ea"/>
              </a:rPr>
              <a:t>主流運動缺乏競爭力</a:t>
            </a:r>
            <a:r>
              <a:rPr lang="en-US" altLang="zh-TW" sz="2400" b="1" dirty="0">
                <a:solidFill>
                  <a:srgbClr val="FF0000"/>
                </a:solidFill>
                <a:latin typeface="+mn-ea"/>
              </a:rPr>
              <a:t>(260/5)</a:t>
            </a:r>
            <a:r>
              <a:rPr lang="zh-TW" altLang="en-US" sz="2400" b="1" dirty="0">
                <a:latin typeface="+mn-ea"/>
              </a:rPr>
              <a:t>，傳統運動</a:t>
            </a:r>
            <a:r>
              <a:rPr lang="en-US" altLang="zh-TW" sz="2400" b="1" dirty="0">
                <a:solidFill>
                  <a:srgbClr val="FF0000"/>
                </a:solidFill>
                <a:latin typeface="+mn-ea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+mn-ea"/>
              </a:rPr>
              <a:t>棒、足、橄</a:t>
            </a:r>
            <a:endParaRPr lang="en-US" altLang="zh-TW" sz="2400" b="1" dirty="0">
              <a:solidFill>
                <a:srgbClr val="FF0000"/>
              </a:solidFill>
              <a:latin typeface="+mn-ea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b="1" dirty="0">
                <a:solidFill>
                  <a:srgbClr val="FF0000"/>
                </a:solidFill>
                <a:latin typeface="+mn-ea"/>
              </a:rPr>
              <a:t>                   、桌</a:t>
            </a:r>
            <a:r>
              <a:rPr lang="en-US" altLang="zh-TW" sz="2400" b="1" dirty="0">
                <a:solidFill>
                  <a:srgbClr val="FF0000"/>
                </a:solidFill>
                <a:latin typeface="+mn-ea"/>
              </a:rPr>
              <a:t>)</a:t>
            </a:r>
            <a:r>
              <a:rPr lang="zh-TW" altLang="en-US" sz="2400" b="1" dirty="0">
                <a:latin typeface="+mn-ea"/>
              </a:rPr>
              <a:t>不再優勢，新興項目</a:t>
            </a:r>
            <a:r>
              <a:rPr lang="en-US" altLang="zh-TW" sz="2400" b="1" dirty="0">
                <a:solidFill>
                  <a:srgbClr val="FF0000"/>
                </a:solidFill>
                <a:latin typeface="+mn-ea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+mn-ea"/>
              </a:rPr>
              <a:t>跆、武、保、羽</a:t>
            </a:r>
            <a:r>
              <a:rPr lang="en-US" altLang="zh-TW" sz="2400" b="1" dirty="0">
                <a:solidFill>
                  <a:srgbClr val="FF0000"/>
                </a:solidFill>
                <a:latin typeface="+mn-ea"/>
              </a:rPr>
              <a:t>)</a:t>
            </a:r>
            <a:r>
              <a:rPr lang="zh-TW" altLang="en-US" sz="2400" b="1" dirty="0">
                <a:latin typeface="+mn-ea"/>
              </a:rPr>
              <a:t>不穩定</a:t>
            </a:r>
            <a:r>
              <a:rPr lang="zh-TW" altLang="en-US" sz="2400" b="1" dirty="0">
                <a:solidFill>
                  <a:srgbClr val="FF0000"/>
                </a:solidFill>
                <a:latin typeface="+mn-ea"/>
              </a:rPr>
              <a:t>一金難求。</a:t>
            </a:r>
            <a:endParaRPr lang="en-US" altLang="zh-TW" sz="2400" b="1" dirty="0">
              <a:solidFill>
                <a:srgbClr val="FF0000"/>
              </a:solidFill>
              <a:latin typeface="+mn-ea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b="1" dirty="0">
                <a:solidFill>
                  <a:srgbClr val="00B050"/>
                </a:solidFill>
                <a:latin typeface="+mn-ea"/>
              </a:rPr>
              <a:t>總結</a:t>
            </a:r>
            <a:r>
              <a:rPr lang="en-US" altLang="zh-TW" sz="2800" b="1" dirty="0">
                <a:solidFill>
                  <a:srgbClr val="00B050"/>
                </a:solidFill>
                <a:latin typeface="+mn-ea"/>
              </a:rPr>
              <a:t>：</a:t>
            </a:r>
            <a:r>
              <a:rPr lang="zh-TW" altLang="en-US" sz="2800" b="1" dirty="0">
                <a:solidFill>
                  <a:srgbClr val="00B050"/>
                </a:solidFill>
                <a:latin typeface="+mn-ea"/>
              </a:rPr>
              <a:t>臺南市競技體育整體缺乏競爭力。</a:t>
            </a:r>
            <a:endParaRPr lang="en-US" altLang="zh-TW" sz="2800" b="1" dirty="0">
              <a:solidFill>
                <a:srgbClr val="00B050"/>
              </a:solidFill>
              <a:latin typeface="+mn-ea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b="1" dirty="0">
                <a:solidFill>
                  <a:srgbClr val="FF0000"/>
                </a:solidFill>
                <a:latin typeface="+mn-ea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+mn-ea"/>
              </a:rPr>
              <a:t>二</a:t>
            </a:r>
            <a:r>
              <a:rPr lang="en-US" altLang="zh-TW" sz="2400" b="1" dirty="0">
                <a:solidFill>
                  <a:srgbClr val="FF0000"/>
                </a:solidFill>
                <a:latin typeface="+mn-ea"/>
              </a:rPr>
              <a:t>)110</a:t>
            </a:r>
            <a:r>
              <a:rPr lang="zh-TW" altLang="en-US" sz="2400" b="1" dirty="0">
                <a:solidFill>
                  <a:srgbClr val="FF0000"/>
                </a:solidFill>
                <a:latin typeface="+mn-ea"/>
              </a:rPr>
              <a:t>年試金石：</a:t>
            </a:r>
            <a:r>
              <a:rPr lang="zh-TW" altLang="en-US" sz="2400" b="1" dirty="0">
                <a:latin typeface="+mn-ea"/>
              </a:rPr>
              <a:t>單項委員會推展、培訓等行政運作缺乏壓力，接手委員會位</a:t>
            </a:r>
            <a:endParaRPr lang="en-US" altLang="zh-TW" sz="2400" b="1" dirty="0">
              <a:latin typeface="+mn-ea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b="1" dirty="0">
                <a:latin typeface="+mn-ea"/>
              </a:rPr>
              <a:t>              </a:t>
            </a:r>
            <a:r>
              <a:rPr lang="zh-TW" altLang="en-US" sz="2400" b="1" dirty="0">
                <a:latin typeface="+mn-ea"/>
              </a:rPr>
              <a:t>置，缺正確方向未積極運作推展，影響運動發展造成選手凋零。</a:t>
            </a:r>
            <a:endParaRPr lang="en-US" altLang="zh-TW" sz="2400" b="1" dirty="0">
              <a:latin typeface="+mn-ea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b="1" dirty="0">
                <a:solidFill>
                  <a:srgbClr val="FF0000"/>
                </a:solidFill>
                <a:latin typeface="+mn-ea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+mn-ea"/>
              </a:rPr>
              <a:t>三</a:t>
            </a:r>
            <a:r>
              <a:rPr lang="en-US" altLang="zh-TW" sz="2400" b="1" dirty="0">
                <a:solidFill>
                  <a:srgbClr val="FF0000"/>
                </a:solidFill>
                <a:latin typeface="+mn-ea"/>
              </a:rPr>
              <a:t>)</a:t>
            </a:r>
            <a:r>
              <a:rPr lang="zh-TW" altLang="en-US" sz="2400" b="1" dirty="0">
                <a:solidFill>
                  <a:srgbClr val="FF0000"/>
                </a:solidFill>
                <a:latin typeface="+mn-ea"/>
              </a:rPr>
              <a:t>期望：</a:t>
            </a:r>
            <a:r>
              <a:rPr lang="en-US" altLang="zh-TW" sz="2400" b="1" dirty="0">
                <a:latin typeface="+mn-ea"/>
              </a:rPr>
              <a:t>110</a:t>
            </a:r>
            <a:r>
              <a:rPr lang="zh-TW" altLang="en-US" sz="2400" b="1" dirty="0">
                <a:latin typeface="+mn-ea"/>
              </a:rPr>
              <a:t>年做測驗，</a:t>
            </a:r>
            <a:r>
              <a:rPr lang="en-US" altLang="zh-TW" sz="2400" b="1" dirty="0">
                <a:latin typeface="+mn-ea"/>
              </a:rPr>
              <a:t>112</a:t>
            </a:r>
            <a:r>
              <a:rPr lang="zh-TW" altLang="en-US" sz="2400" b="1" dirty="0">
                <a:latin typeface="+mn-ea"/>
              </a:rPr>
              <a:t>年作考驗，我們共同挽回頹勢，重振競爭力，</a:t>
            </a:r>
            <a:endParaRPr lang="en-US" altLang="zh-TW" sz="2400" b="1" dirty="0">
              <a:latin typeface="+mn-ea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b="1" dirty="0">
                <a:latin typeface="+mn-ea"/>
              </a:rPr>
              <a:t>              </a:t>
            </a:r>
            <a:r>
              <a:rPr lang="en-US" altLang="zh-TW" sz="2400" b="1" dirty="0">
                <a:latin typeface="+mn-ea"/>
              </a:rPr>
              <a:t>112</a:t>
            </a:r>
            <a:r>
              <a:rPr lang="zh-TW" altLang="en-US" sz="2400" b="1" dirty="0">
                <a:latin typeface="+mn-ea"/>
              </a:rPr>
              <a:t>年在鄉親面前展示成果。</a:t>
            </a:r>
            <a:endParaRPr lang="en-US" altLang="zh-TW" sz="2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57436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B9EBB2-72E8-4DF7-BF28-0ABD0F082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645" y="190642"/>
            <a:ext cx="7366067" cy="908694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+mn-ea"/>
                <a:ea typeface="+mn-ea"/>
              </a:rPr>
              <a:t>八、務實行政倫理</a:t>
            </a:r>
            <a:endParaRPr lang="zh-TW" altLang="en-US" sz="28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6C8BA8B-6F54-45E5-9FB2-6D209055C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802" y="1099336"/>
            <a:ext cx="11408495" cy="5568022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一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職務倫理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：主要成員之職務倫理，主委、副主委、總幹事、業務人員層級之分必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         須明確，重要公文主委必須掌握。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二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單位倫理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：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         官方：教育部體育署、市政府教育局、體育處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         民間：全國單項協會及臺南市體育總會、單項委員會，區體育會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~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三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分層負責：</a:t>
            </a:r>
            <a:endParaRPr lang="en-US" altLang="zh-TW" sz="24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         職責：體育總會的家族成員權責義務，必須分層負責處理。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         檢討：委員會必須按規定定期召開委員會議，報告及檢討會務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四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善盡職務責任，做好份內工作，無須找民代給壓力，造成行政亂象。</a:t>
            </a:r>
            <a:endParaRPr lang="en-US" altLang="zh-TW" sz="24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五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endParaRPr lang="zh-TW" altLang="en-US" sz="24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2465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FFD8FA-3B40-4900-8B64-F85F7FD18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511" y="366498"/>
            <a:ext cx="9923126" cy="866401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九、</a:t>
            </a:r>
            <a:r>
              <a:rPr lang="en-US" altLang="zh-TW" sz="36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110</a:t>
            </a:r>
            <a:r>
              <a:rPr lang="zh-TW" altLang="en-US" sz="36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年全國運動會培訓計畫綱要執行程序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5B229E8-D547-4AEB-B9BC-43CE3FA73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17203"/>
            <a:ext cx="10736494" cy="534079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一、委員會籌組選訓小組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5~7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人，全權規劃、審核選手培訓事宜，所有參加全運會</a:t>
            </a:r>
            <a:endParaRPr lang="en-US" altLang="zh-TW" sz="24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 相關計畫都必須由選訓小組討論審查通過。</a:t>
            </a:r>
            <a:endParaRPr lang="en-US" altLang="zh-TW" sz="24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r>
              <a:rPr lang="zh-TW" altLang="en-US" sz="2000" b="1" dirty="0">
                <a:solidFill>
                  <a:schemeClr val="tx1"/>
                </a:solidFill>
                <a:latin typeface="+mn-ea"/>
              </a:rPr>
              <a:t>    </a:t>
            </a:r>
            <a:r>
              <a:rPr lang="en-US" altLang="zh-TW" sz="2000" b="1" dirty="0">
                <a:solidFill>
                  <a:schemeClr val="tx1"/>
                </a:solidFill>
                <a:latin typeface="+mn-ea"/>
              </a:rPr>
              <a:t>(</a:t>
            </a:r>
            <a:r>
              <a:rPr lang="zh-TW" altLang="en-US" sz="2000" b="1" dirty="0">
                <a:solidFill>
                  <a:schemeClr val="tx1"/>
                </a:solidFill>
                <a:latin typeface="+mn-ea"/>
              </a:rPr>
              <a:t>含：選訓小組簡則、</a:t>
            </a:r>
            <a:r>
              <a:rPr lang="zh-TW" altLang="zh-TW" sz="2000" b="1" kern="100" dirty="0">
                <a:solidFill>
                  <a:schemeClr val="tx1"/>
                </a:solidFill>
                <a:effectLst/>
                <a:latin typeface="+mn-ea"/>
                <a:cs typeface="Cordia New" panose="020B0304020202020204" pitchFamily="34" charset="-34"/>
              </a:rPr>
              <a:t>教練、選手培</a:t>
            </a:r>
            <a:r>
              <a:rPr lang="en-US" altLang="zh-TW" sz="2000" b="1" kern="100" dirty="0">
                <a:solidFill>
                  <a:schemeClr val="tx1"/>
                </a:solidFill>
                <a:effectLst/>
                <a:latin typeface="+mn-ea"/>
                <a:cs typeface="Cordia New" panose="020B0304020202020204" pitchFamily="34" charset="-34"/>
              </a:rPr>
              <a:t>(</a:t>
            </a:r>
            <a:r>
              <a:rPr lang="zh-TW" altLang="zh-TW" sz="2000" b="1" kern="100" dirty="0">
                <a:solidFill>
                  <a:schemeClr val="tx1"/>
                </a:solidFill>
                <a:effectLst/>
                <a:latin typeface="+mn-ea"/>
                <a:cs typeface="Cordia New" panose="020B0304020202020204" pitchFamily="34" charset="-34"/>
              </a:rPr>
              <a:t>集</a:t>
            </a:r>
            <a:r>
              <a:rPr lang="en-US" altLang="zh-TW" sz="2000" b="1" kern="100" dirty="0">
                <a:solidFill>
                  <a:schemeClr val="tx1"/>
                </a:solidFill>
                <a:effectLst/>
                <a:latin typeface="+mn-ea"/>
                <a:cs typeface="Cordia New" panose="020B0304020202020204" pitchFamily="34" charset="-34"/>
              </a:rPr>
              <a:t>)</a:t>
            </a:r>
            <a:r>
              <a:rPr lang="zh-TW" altLang="zh-TW" sz="2000" b="1" kern="100" dirty="0">
                <a:solidFill>
                  <a:schemeClr val="tx1"/>
                </a:solidFill>
                <a:effectLst/>
                <a:latin typeface="+mn-ea"/>
                <a:cs typeface="Cordia New" panose="020B0304020202020204" pitchFamily="34" charset="-34"/>
              </a:rPr>
              <a:t>訓管理要點</a:t>
            </a:r>
            <a:r>
              <a:rPr lang="zh-TW" altLang="en-US" sz="2000" b="1" kern="100" dirty="0">
                <a:solidFill>
                  <a:schemeClr val="tx1"/>
                </a:solidFill>
                <a:effectLst/>
                <a:latin typeface="+mn-ea"/>
                <a:cs typeface="Cordia New" panose="020B0304020202020204" pitchFamily="34" charset="-34"/>
              </a:rPr>
              <a:t>、建立</a:t>
            </a:r>
            <a:r>
              <a:rPr lang="zh-TW" altLang="zh-TW" sz="2000" b="1" kern="100" dirty="0">
                <a:solidFill>
                  <a:schemeClr val="tx1"/>
                </a:solidFill>
                <a:effectLst/>
                <a:latin typeface="+mn-ea"/>
                <a:cs typeface="Cordia New" panose="020B0304020202020204" pitchFamily="34" charset="-34"/>
              </a:rPr>
              <a:t>選手訓練護照</a:t>
            </a:r>
            <a:r>
              <a:rPr lang="zh-TW" altLang="en-US" sz="2000" b="1" kern="100" dirty="0">
                <a:solidFill>
                  <a:schemeClr val="tx1"/>
                </a:solidFill>
                <a:effectLst/>
                <a:latin typeface="+mn-ea"/>
                <a:cs typeface="Cordia New" panose="020B0304020202020204" pitchFamily="34" charset="-34"/>
              </a:rPr>
              <a:t>、</a:t>
            </a:r>
            <a:r>
              <a:rPr lang="zh-TW" altLang="zh-TW" sz="2000" b="1" kern="100" dirty="0">
                <a:solidFill>
                  <a:schemeClr val="tx1"/>
                </a:solidFill>
                <a:effectLst/>
                <a:latin typeface="+mn-ea"/>
                <a:cs typeface="Cordia New" panose="020B0304020202020204" pitchFamily="34" charset="-34"/>
              </a:rPr>
              <a:t>教練獎金分配辦法</a:t>
            </a:r>
            <a:r>
              <a:rPr lang="zh-TW" altLang="en-US" sz="2000" b="1" kern="100" dirty="0">
                <a:solidFill>
                  <a:schemeClr val="tx1"/>
                </a:solidFill>
                <a:effectLst/>
                <a:latin typeface="+mn-ea"/>
                <a:cs typeface="Cordia New" panose="020B0304020202020204" pitchFamily="34" charset="-34"/>
              </a:rPr>
              <a:t>、</a:t>
            </a:r>
            <a:endParaRPr lang="en-US" altLang="zh-TW" sz="2000" b="1" kern="100" dirty="0">
              <a:solidFill>
                <a:schemeClr val="tx1"/>
              </a:solidFill>
              <a:effectLst/>
              <a:latin typeface="+mn-ea"/>
              <a:cs typeface="Cordia New" panose="020B0304020202020204" pitchFamily="34" charset="-34"/>
            </a:endParaRPr>
          </a:p>
          <a:p>
            <a:r>
              <a:rPr lang="zh-TW" altLang="en-US" sz="2000" b="1" kern="100" dirty="0">
                <a:solidFill>
                  <a:schemeClr val="tx1"/>
                </a:solidFill>
                <a:latin typeface="+mn-ea"/>
                <a:cs typeface="Cordia New" panose="020B0304020202020204" pitchFamily="34" charset="-34"/>
              </a:rPr>
              <a:t>             </a:t>
            </a:r>
            <a:r>
              <a:rPr lang="zh-TW" altLang="zh-TW" sz="2000" b="1" kern="100" dirty="0">
                <a:solidFill>
                  <a:schemeClr val="tx1"/>
                </a:solidFill>
                <a:effectLst/>
                <a:latin typeface="+mn-ea"/>
                <a:cs typeface="Cordia New" panose="020B0304020202020204" pitchFamily="34" charset="-34"/>
              </a:rPr>
              <a:t>教練、選手具結書</a:t>
            </a:r>
            <a:r>
              <a:rPr lang="zh-TW" altLang="en-US" sz="2000" b="1" kern="100" dirty="0">
                <a:solidFill>
                  <a:schemeClr val="tx1"/>
                </a:solidFill>
                <a:effectLst/>
                <a:latin typeface="+mn-ea"/>
                <a:cs typeface="Cordia New" panose="020B0304020202020204" pitchFamily="34" charset="-34"/>
              </a:rPr>
              <a:t>、全程重要工作</a:t>
            </a:r>
            <a:r>
              <a:rPr lang="zh-TW" altLang="zh-TW" sz="2000" b="1" kern="100" dirty="0">
                <a:solidFill>
                  <a:schemeClr val="tx1"/>
                </a:solidFill>
                <a:effectLst/>
                <a:latin typeface="+mn-ea"/>
                <a:cs typeface="Cordia New" panose="020B0304020202020204" pitchFamily="34" charset="-34"/>
              </a:rPr>
              <a:t>進度管制表</a:t>
            </a:r>
            <a:r>
              <a:rPr lang="zh-TW" altLang="en-US" sz="2000" b="1" kern="100" dirty="0">
                <a:solidFill>
                  <a:schemeClr val="tx1"/>
                </a:solidFill>
                <a:effectLst/>
                <a:latin typeface="+mn-ea"/>
                <a:cs typeface="Cordia New" panose="020B0304020202020204" pitchFamily="34" charset="-34"/>
              </a:rPr>
              <a:t>等</a:t>
            </a:r>
            <a:r>
              <a:rPr lang="zh-TW" altLang="en-US" sz="2000" b="1" dirty="0">
                <a:solidFill>
                  <a:schemeClr val="tx1"/>
                </a:solidFill>
                <a:latin typeface="+mn-ea"/>
              </a:rPr>
              <a:t>各項實施辦法</a:t>
            </a:r>
            <a:r>
              <a:rPr lang="en-US" altLang="zh-TW" sz="2000" b="1" dirty="0">
                <a:solidFill>
                  <a:schemeClr val="tx1"/>
                </a:solidFill>
                <a:latin typeface="+mn-ea"/>
              </a:rPr>
              <a:t>)</a:t>
            </a:r>
            <a:r>
              <a:rPr lang="zh-TW" altLang="en-US" sz="2000" b="1" dirty="0">
                <a:solidFill>
                  <a:schemeClr val="tx1"/>
                </a:solidFill>
                <a:latin typeface="+mn-ea"/>
              </a:rPr>
              <a:t>。</a:t>
            </a:r>
            <a:endParaRPr lang="en-US" altLang="zh-TW" sz="2000" b="1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二、定期召開選訓小組會議審核培訓計畫綱要及培訓隊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代表隊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教練、選手產生方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 式及定期督訓代表隊。</a:t>
            </a:r>
            <a:r>
              <a:rPr lang="en-US" altLang="zh-TW" sz="2400" b="1" dirty="0">
                <a:solidFill>
                  <a:srgbClr val="FF0000"/>
                </a:solidFill>
                <a:latin typeface="+mn-ea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+mn-ea"/>
              </a:rPr>
              <a:t>本會輔導委員必須參與並簽名才認可</a:t>
            </a:r>
            <a:r>
              <a:rPr lang="en-US" altLang="zh-TW" sz="2400" b="1" dirty="0">
                <a:solidFill>
                  <a:srgbClr val="FF0000"/>
                </a:solidFill>
                <a:latin typeface="+mn-ea"/>
              </a:rPr>
              <a:t>)</a:t>
            </a:r>
            <a:r>
              <a:rPr lang="zh-TW" altLang="en-US" sz="2400" b="1" dirty="0">
                <a:solidFill>
                  <a:srgbClr val="FF0000"/>
                </a:solidFill>
                <a:latin typeface="+mn-ea"/>
              </a:rPr>
              <a:t>。</a:t>
            </a:r>
            <a:endParaRPr lang="en-US" altLang="zh-TW" sz="2400" b="1" dirty="0">
              <a:solidFill>
                <a:srgbClr val="FF0000"/>
              </a:solidFill>
              <a:latin typeface="+mn-ea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三、委員會必須派專人處理全運培訓業務，並參加業務研討會了解相關行政事務。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四、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3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月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14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日參加研討會修改後，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3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月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20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日前提送培訓計畫綱要至總會，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3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月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31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日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前提出培訓名單，如係舉辦選拔賽，依據委員會規劃日期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必須考量資格賽日期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。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2400" b="1" dirty="0">
              <a:solidFill>
                <a:srgbClr val="FF0000"/>
              </a:solidFill>
              <a:latin typeface="+mn-ea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endParaRPr lang="zh-TW" altLang="en-US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109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353163-D5CE-4868-9542-65BE92DC6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886" y="647276"/>
            <a:ext cx="11166228" cy="5650786"/>
          </a:xfrm>
        </p:spPr>
        <p:txBody>
          <a:bodyPr>
            <a:noAutofit/>
          </a:bodyPr>
          <a:lstStyle/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五、配合報名日期代表隊產生後，必須參加代表團總集訓，團隊項目務必採全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體集中訓練，個人項目依核定之計畫實施，不過必須有集中訓練時間安排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個人核定之選手必須述明訓練地點及執行訓練之教練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。</a:t>
            </a:r>
            <a:endParaRPr lang="en-US" altLang="zh-TW" sz="24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六、所有培訓選拔、訓練與比賽，委員會務必負全責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各項選拔必須在公開、公平、公正下進行，如有爭議委員會並須負全責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七、委員會將全程計畫制訂進度管制表公告周知，並掌控各項重要工作之進度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如有異動須報備獲准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。</a:t>
            </a:r>
            <a:endParaRPr lang="en-US" altLang="zh-TW" sz="24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八、本計畫以參加</a:t>
            </a:r>
            <a:r>
              <a:rPr lang="en-US" altLang="zh-TW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110</a:t>
            </a:r>
            <a:r>
              <a:rPr lang="zh-TW" altLang="en-US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年為首要目標，兼顧準備參加</a:t>
            </a:r>
            <a:r>
              <a:rPr lang="en-US" altLang="zh-TW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112</a:t>
            </a:r>
            <a:r>
              <a:rPr lang="zh-TW" altLang="en-US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年全運會為原則，因此；</a:t>
            </a:r>
            <a:endParaRPr lang="en-US" altLang="zh-TW" sz="2400" dirty="0">
              <a:solidFill>
                <a:srgbClr val="00206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 在選拔培訓選手時，可考慮其未來性。</a:t>
            </a:r>
            <a:endParaRPr lang="en-US" altLang="zh-TW" sz="2400" dirty="0">
              <a:solidFill>
                <a:srgbClr val="00206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>
              <a:lnSpc>
                <a:spcPts val="4500"/>
              </a:lnSpc>
            </a:pP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36518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9EF33D-049C-4F34-B90B-B950F598E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640" y="471198"/>
            <a:ext cx="9720072" cy="864442"/>
          </a:xfrm>
        </p:spPr>
        <p:txBody>
          <a:bodyPr/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latin typeface="+mn-ea"/>
                <a:ea typeface="+mn-ea"/>
              </a:rPr>
              <a:t>目   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F9114D2-CDF0-4F1B-B9F8-91344EF5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288" y="1335640"/>
            <a:ext cx="9550400" cy="5305134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一、前言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二、業務績效檢討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三、總會業務活動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四、為臺南的體育省思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五、委員會的職責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六、我們共同的目標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全運會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七、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年全運會總結及未來規劃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八、務實行政倫理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九、選手培訓計畫執行程序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十、做好實力評估</a:t>
            </a:r>
          </a:p>
        </p:txBody>
      </p:sp>
    </p:spTree>
    <p:extLst>
      <p:ext uri="{BB962C8B-B14F-4D97-AF65-F5344CB8AC3E}">
        <p14:creationId xmlns:p14="http://schemas.microsoft.com/office/powerpoint/2010/main" val="3198442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B45A47-A5A9-48D9-AF01-6FD3FDA1D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155" y="133151"/>
            <a:ext cx="10483090" cy="709328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latin typeface="+mj-ea"/>
              </a:rPr>
              <a:t>重要工作時程</a:t>
            </a:r>
          </a:p>
        </p:txBody>
      </p:sp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33478F43-F1A6-4925-A5D0-DD18E3126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760964"/>
              </p:ext>
            </p:extLst>
          </p:nvPr>
        </p:nvGraphicFramePr>
        <p:xfrm>
          <a:off x="0" y="739739"/>
          <a:ext cx="12191998" cy="61182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0988">
                  <a:extLst>
                    <a:ext uri="{9D8B030D-6E8A-4147-A177-3AD203B41FA5}">
                      <a16:colId xmlns:a16="http://schemas.microsoft.com/office/drawing/2014/main" val="3283236528"/>
                    </a:ext>
                  </a:extLst>
                </a:gridCol>
                <a:gridCol w="1832337">
                  <a:extLst>
                    <a:ext uri="{9D8B030D-6E8A-4147-A177-3AD203B41FA5}">
                      <a16:colId xmlns:a16="http://schemas.microsoft.com/office/drawing/2014/main" val="1290187430"/>
                    </a:ext>
                  </a:extLst>
                </a:gridCol>
                <a:gridCol w="7862447">
                  <a:extLst>
                    <a:ext uri="{9D8B030D-6E8A-4147-A177-3AD203B41FA5}">
                      <a16:colId xmlns:a16="http://schemas.microsoft.com/office/drawing/2014/main" val="1046356640"/>
                    </a:ext>
                  </a:extLst>
                </a:gridCol>
                <a:gridCol w="1356226">
                  <a:extLst>
                    <a:ext uri="{9D8B030D-6E8A-4147-A177-3AD203B41FA5}">
                      <a16:colId xmlns:a16="http://schemas.microsoft.com/office/drawing/2014/main" val="2605711268"/>
                    </a:ext>
                  </a:extLst>
                </a:gridCol>
              </a:tblGrid>
              <a:tr h="55347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rgbClr val="FF0000"/>
                          </a:solidFill>
                        </a:rPr>
                        <a:t>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rgbClr val="FF0000"/>
                          </a:solidFill>
                        </a:rPr>
                        <a:t>重點工作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rgbClr val="FF0000"/>
                          </a:solidFill>
                        </a:rPr>
                        <a:t>實施內容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rgbClr val="FF0000"/>
                          </a:solidFill>
                        </a:rPr>
                        <a:t>備註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735648"/>
                  </a:ext>
                </a:extLst>
              </a:tr>
              <a:tr h="7479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委員會</a:t>
                      </a:r>
                      <a:endParaRPr lang="en-US" altLang="zh-TW" dirty="0"/>
                    </a:p>
                    <a:p>
                      <a:pPr algn="ctr"/>
                      <a:r>
                        <a:rPr lang="zh-TW" altLang="en-US" dirty="0"/>
                        <a:t>成立訓輔小組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研訂</a:t>
                      </a:r>
                      <a:r>
                        <a:rPr lang="en-US" altLang="zh-TW" dirty="0"/>
                        <a:t>110</a:t>
                      </a:r>
                      <a:r>
                        <a:rPr lang="zh-TW" altLang="en-US" dirty="0"/>
                        <a:t>年全運會選手培訓計畫綱要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包括培訓選拔及代表隊選拔辦法及制定選手培訓各項辦法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463748"/>
                  </a:ext>
                </a:extLst>
              </a:tr>
              <a:tr h="7479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2</a:t>
                      </a:r>
                      <a:endParaRPr lang="zh-TW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定  期</a:t>
                      </a:r>
                      <a:endParaRPr lang="en-US" altLang="zh-TW" dirty="0"/>
                    </a:p>
                    <a:p>
                      <a:pPr algn="ctr"/>
                      <a:r>
                        <a:rPr lang="zh-TW" altLang="en-US" dirty="0"/>
                        <a:t>召開訓輔小組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審定選手培訓相關計畫、辦法，督導培訓隊按計畫進行訓練，並規劃</a:t>
                      </a:r>
                      <a:r>
                        <a:rPr lang="en-US" altLang="zh-TW" dirty="0"/>
                        <a:t>112</a:t>
                      </a:r>
                      <a:r>
                        <a:rPr lang="zh-TW" altLang="en-US" dirty="0"/>
                        <a:t>年選手培訓事宜。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341720"/>
                  </a:ext>
                </a:extLst>
              </a:tr>
              <a:tr h="7479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3</a:t>
                      </a:r>
                      <a:endParaRPr lang="zh-TW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出席相關研討會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r>
                        <a:rPr lang="zh-TW" altLang="en-US" dirty="0"/>
                        <a:t>月</a:t>
                      </a:r>
                      <a:r>
                        <a:rPr lang="en-US" altLang="zh-TW" dirty="0"/>
                        <a:t>14</a:t>
                      </a:r>
                      <a:r>
                        <a:rPr lang="zh-TW" altLang="en-US" dirty="0"/>
                        <a:t>日參加研討後，</a:t>
                      </a:r>
                      <a:r>
                        <a:rPr lang="en-US" altLang="zh-TW" dirty="0"/>
                        <a:t>3</a:t>
                      </a:r>
                      <a:r>
                        <a:rPr lang="zh-TW" altLang="en-US" dirty="0"/>
                        <a:t>月</a:t>
                      </a:r>
                      <a:r>
                        <a:rPr lang="en-US" altLang="zh-TW" dirty="0"/>
                        <a:t>20</a:t>
                      </a:r>
                      <a:r>
                        <a:rPr lang="zh-TW" altLang="en-US" dirty="0"/>
                        <a:t>日前必須函送完整的培訓計畫綱要，包括選拔、儲訓、徵招工作，</a:t>
                      </a:r>
                      <a:r>
                        <a:rPr lang="en-US" altLang="zh-TW" dirty="0"/>
                        <a:t>3</a:t>
                      </a:r>
                      <a:r>
                        <a:rPr lang="zh-TW" altLang="en-US" dirty="0"/>
                        <a:t>月</a:t>
                      </a:r>
                      <a:r>
                        <a:rPr lang="en-US" altLang="zh-TW" dirty="0"/>
                        <a:t>31</a:t>
                      </a:r>
                      <a:r>
                        <a:rPr lang="zh-TW" altLang="en-US" dirty="0"/>
                        <a:t>日前提出培訓教練、選手名單。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835410"/>
                  </a:ext>
                </a:extLst>
              </a:tr>
              <a:tr h="5534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4</a:t>
                      </a:r>
                      <a:endParaRPr lang="zh-TW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參加資格賽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選拔代表隊後執行訓練，參加資格賽取得參加資格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235578"/>
                  </a:ext>
                </a:extLst>
              </a:tr>
              <a:tr h="5534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5</a:t>
                      </a:r>
                      <a:endParaRPr lang="zh-TW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選拔代表隊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確定取得參賽資格後，必須盡快檢討產生辦法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095280"/>
                  </a:ext>
                </a:extLst>
              </a:tr>
              <a:tr h="5534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6</a:t>
                      </a:r>
                      <a:endParaRPr lang="zh-TW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積極培訓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依據委員會個不同特性，採用合適方式培訓，並須安排集中訓練時間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1756558"/>
                  </a:ext>
                </a:extLst>
              </a:tr>
              <a:tr h="5534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7</a:t>
                      </a:r>
                      <a:endParaRPr lang="zh-TW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督訓與輔導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授予選訓小組更多權責，協助提供專業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970932"/>
                  </a:ext>
                </a:extLst>
              </a:tr>
              <a:tr h="5534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8</a:t>
                      </a:r>
                      <a:endParaRPr lang="zh-TW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檢測與改進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/>
                        <a:t>定期檢討訓練績效</a:t>
                      </a:r>
                      <a:r>
                        <a:rPr lang="zh-TW" altLang="en-US" dirty="0"/>
                        <a:t>，</a:t>
                      </a:r>
                      <a:r>
                        <a:rPr lang="zh-TW" altLang="en-US"/>
                        <a:t>及時改進缺失再</a:t>
                      </a:r>
                      <a:r>
                        <a:rPr lang="zh-TW" altLang="en-US" dirty="0"/>
                        <a:t>出發，切勿</a:t>
                      </a:r>
                      <a:r>
                        <a:rPr lang="zh-TW" altLang="en-US"/>
                        <a:t>延宕錯失改善良機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200036"/>
                  </a:ext>
                </a:extLst>
              </a:tr>
              <a:tr h="5534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9</a:t>
                      </a:r>
                      <a:endParaRPr lang="zh-TW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最佳狀態參賽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預防受傷、調整身心最佳狀態，以和諧的團隊精神參賽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62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433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1CE25D-EB03-4EF2-9292-BC2C09FE1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909" y="591156"/>
            <a:ext cx="10515600" cy="908871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kern="100" dirty="0">
                <a:solidFill>
                  <a:srgbClr val="002060"/>
                </a:solidFill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十、力求做好</a:t>
            </a:r>
            <a:r>
              <a:rPr lang="zh-TW" altLang="zh-TW" sz="4000" kern="100" dirty="0">
                <a:solidFill>
                  <a:srgbClr val="002060"/>
                </a:solidFill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實力評估：</a:t>
            </a:r>
            <a:r>
              <a:rPr lang="zh-TW" altLang="zh-TW" sz="3600" kern="100" dirty="0">
                <a:solidFill>
                  <a:srgbClr val="FF0000"/>
                </a:solidFill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參考</a:t>
            </a:r>
            <a:r>
              <a:rPr lang="en-US" altLang="zh-TW" sz="3600" kern="100" dirty="0">
                <a:solidFill>
                  <a:srgbClr val="FF0000"/>
                </a:solidFill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S W O T</a:t>
            </a:r>
            <a:endParaRPr lang="zh-TW" altLang="en-US" sz="36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3F647F3-DD7A-4E4D-9DC1-39D47F682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893" y="1500027"/>
            <a:ext cx="11223661" cy="5219271"/>
          </a:xfrm>
        </p:spPr>
        <p:txBody>
          <a:bodyPr>
            <a:normAutofit fontScale="92500"/>
          </a:bodyPr>
          <a:lstStyle/>
          <a:p>
            <a:pPr marL="0">
              <a:lnSpc>
                <a:spcPts val="5000"/>
              </a:lnSpc>
              <a:spcBef>
                <a:spcPts val="0"/>
              </a:spcBef>
            </a:pPr>
            <a:r>
              <a:rPr lang="zh-TW" altLang="zh-TW" sz="3600" kern="100" dirty="0">
                <a:solidFill>
                  <a:srgbClr val="FF0000"/>
                </a:solidFill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Ｓ（優勢）</a:t>
            </a:r>
            <a:r>
              <a:rPr lang="zh-TW" altLang="en-US" sz="3600" kern="100" dirty="0">
                <a:solidFill>
                  <a:srgbClr val="FF0000"/>
                </a:solidFill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例</a:t>
            </a:r>
            <a:r>
              <a:rPr lang="zh-TW" altLang="zh-TW" sz="24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上屆成績</a:t>
            </a:r>
            <a:r>
              <a:rPr lang="zh-TW" altLang="en-US" sz="24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雖不佳，但選手年輕具潛力，今年</a:t>
            </a:r>
            <a:r>
              <a:rPr lang="zh-TW" altLang="zh-TW" sz="24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選手</a:t>
            </a:r>
            <a:r>
              <a:rPr lang="zh-TW" altLang="en-US" sz="24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成績穩定成長</a:t>
            </a:r>
            <a:endParaRPr lang="en-US" altLang="zh-TW" sz="2400" dirty="0">
              <a:effectLst/>
              <a:latin typeface="超世紀新粗黑" panose="02000000000000000000" pitchFamily="2" charset="-120"/>
              <a:ea typeface="超世紀新粗黑" panose="02000000000000000000" pitchFamily="2" charset="-120"/>
              <a:cs typeface="Cordia New" panose="020B0304020202020204" pitchFamily="34" charset="-34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zh-TW" altLang="en-US" sz="24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                </a:t>
            </a:r>
            <a:r>
              <a:rPr lang="zh-TW" altLang="zh-TW" sz="24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具優勢，</a:t>
            </a:r>
            <a:r>
              <a:rPr lang="zh-TW" altLang="en-US" sz="24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今年參加全國性比賽</a:t>
            </a:r>
            <a:r>
              <a:rPr lang="zh-TW" altLang="zh-TW" sz="24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客觀評估實力或其他</a:t>
            </a:r>
            <a:r>
              <a:rPr lang="zh-TW" altLang="en-US" sz="24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有利之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條件</a:t>
            </a:r>
            <a:endParaRPr lang="zh-TW" altLang="zh-TW" sz="2400" kern="100" dirty="0">
              <a:effectLst/>
              <a:latin typeface="超世紀新粗黑" panose="02000000000000000000" pitchFamily="2" charset="-120"/>
              <a:ea typeface="超世紀新粗黑" panose="02000000000000000000" pitchFamily="2" charset="-120"/>
              <a:cs typeface="Cordia New" panose="020B0304020202020204" pitchFamily="34" charset="-34"/>
            </a:endParaRPr>
          </a:p>
          <a:p>
            <a:pPr marL="0">
              <a:lnSpc>
                <a:spcPts val="5000"/>
              </a:lnSpc>
              <a:spcBef>
                <a:spcPts val="0"/>
              </a:spcBef>
            </a:pPr>
            <a:r>
              <a:rPr lang="zh-TW" altLang="zh-TW" sz="3600" kern="100" dirty="0">
                <a:solidFill>
                  <a:srgbClr val="FF0000"/>
                </a:solidFill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Ｗ（劣勢）</a:t>
            </a:r>
            <a:r>
              <a:rPr lang="zh-TW" altLang="en-US" sz="3600" kern="100" dirty="0">
                <a:solidFill>
                  <a:srgbClr val="FF0000"/>
                </a:solidFill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例</a:t>
            </a:r>
            <a:r>
              <a:rPr lang="zh-TW" altLang="zh-TW" sz="24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本市選手</a:t>
            </a:r>
            <a:r>
              <a:rPr lang="zh-TW" altLang="en-US" sz="24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分散就學就業，全體集訓不易</a:t>
            </a:r>
            <a:r>
              <a:rPr lang="zh-TW" altLang="zh-TW" sz="24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或</a:t>
            </a:r>
            <a:r>
              <a:rPr lang="zh-TW" altLang="en-US" sz="24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基層</a:t>
            </a:r>
            <a:r>
              <a:rPr lang="zh-TW" altLang="zh-TW" sz="24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發展欠普及</a:t>
            </a:r>
            <a:r>
              <a:rPr lang="zh-TW" altLang="en-US" sz="24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造成</a:t>
            </a:r>
            <a:endParaRPr lang="en-US" altLang="zh-TW" sz="2400" dirty="0">
              <a:effectLst/>
              <a:latin typeface="超世紀新粗黑" panose="02000000000000000000" pitchFamily="2" charset="-120"/>
              <a:ea typeface="超世紀新粗黑" panose="02000000000000000000" pitchFamily="2" charset="-120"/>
              <a:cs typeface="Cordia New" panose="020B0304020202020204" pitchFamily="34" charset="-34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zh-TW" altLang="en-US" sz="24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                斷層</a:t>
            </a:r>
            <a:r>
              <a:rPr lang="zh-TW" altLang="zh-TW" sz="24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或其他</a:t>
            </a:r>
            <a:r>
              <a:rPr lang="zh-TW" altLang="en-US" sz="24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不利條件</a:t>
            </a:r>
            <a:r>
              <a:rPr lang="zh-TW" altLang="zh-TW" sz="24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。</a:t>
            </a:r>
            <a:endParaRPr lang="zh-TW" altLang="zh-TW" sz="2400" kern="100" dirty="0">
              <a:effectLst/>
              <a:latin typeface="超世紀新粗黑" panose="02000000000000000000" pitchFamily="2" charset="-120"/>
              <a:ea typeface="超世紀新粗黑" panose="02000000000000000000" pitchFamily="2" charset="-120"/>
              <a:cs typeface="Cordia New" panose="020B0304020202020204" pitchFamily="34" charset="-34"/>
            </a:endParaRPr>
          </a:p>
          <a:p>
            <a:pPr marL="0">
              <a:lnSpc>
                <a:spcPts val="5000"/>
              </a:lnSpc>
              <a:spcBef>
                <a:spcPts val="0"/>
              </a:spcBef>
            </a:pPr>
            <a:r>
              <a:rPr lang="zh-TW" altLang="zh-TW" sz="3600" kern="100" dirty="0">
                <a:solidFill>
                  <a:srgbClr val="FF0000"/>
                </a:solidFill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Ｏ（機會）</a:t>
            </a:r>
            <a:r>
              <a:rPr lang="zh-TW" altLang="en-US" sz="3600" kern="100" dirty="0">
                <a:solidFill>
                  <a:srgbClr val="FF0000"/>
                </a:solidFill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例</a:t>
            </a:r>
            <a:r>
              <a:rPr lang="zh-TW" altLang="en-US" sz="2400" kern="1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克服</a:t>
            </a:r>
            <a:r>
              <a:rPr lang="zh-TW" altLang="zh-TW" sz="2400" kern="1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集訓</a:t>
            </a:r>
            <a:r>
              <a:rPr lang="zh-TW" altLang="en-US" sz="2400" kern="1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困難將有</a:t>
            </a:r>
            <a:r>
              <a:rPr lang="zh-TW" altLang="zh-TW" sz="2400" kern="1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具體成效，</a:t>
            </a:r>
            <a:r>
              <a:rPr lang="en-US" altLang="zh-TW" sz="2400" kern="1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112</a:t>
            </a:r>
            <a:r>
              <a:rPr lang="zh-TW" altLang="en-US" sz="2400" kern="1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年主辦權將整建</a:t>
            </a:r>
            <a:r>
              <a:rPr lang="zh-TW" altLang="zh-TW" sz="2400" kern="1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優質場地或</a:t>
            </a:r>
            <a:endParaRPr lang="en-US" altLang="zh-TW" sz="2400" kern="100" dirty="0">
              <a:effectLst/>
              <a:latin typeface="超世紀新粗黑" panose="02000000000000000000" pitchFamily="2" charset="-120"/>
              <a:ea typeface="超世紀新粗黑" panose="02000000000000000000" pitchFamily="2" charset="-120"/>
              <a:cs typeface="Cordia New" panose="020B0304020202020204" pitchFamily="34" charset="-34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zh-TW" altLang="en-US" sz="2400" kern="100" dirty="0"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                </a:t>
            </a:r>
            <a:r>
              <a:rPr lang="zh-TW" altLang="zh-TW" sz="2400" kern="1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教練團或足以提升競技</a:t>
            </a:r>
            <a:r>
              <a:rPr lang="zh-TW" altLang="zh-TW" sz="24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實力之</a:t>
            </a:r>
            <a:r>
              <a:rPr lang="zh-TW" altLang="en-US" sz="24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主</a:t>
            </a:r>
            <a:r>
              <a:rPr lang="zh-TW" altLang="zh-TW" sz="24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客觀條件或其他。</a:t>
            </a:r>
            <a:endParaRPr lang="zh-TW" altLang="zh-TW" sz="2400" kern="100" dirty="0">
              <a:effectLst/>
              <a:latin typeface="超世紀新粗黑" panose="02000000000000000000" pitchFamily="2" charset="-120"/>
              <a:ea typeface="超世紀新粗黑" panose="02000000000000000000" pitchFamily="2" charset="-120"/>
              <a:cs typeface="Cordia New" panose="020B0304020202020204" pitchFamily="34" charset="-34"/>
            </a:endParaRPr>
          </a:p>
          <a:p>
            <a:pPr marL="0">
              <a:lnSpc>
                <a:spcPts val="5000"/>
              </a:lnSpc>
              <a:spcBef>
                <a:spcPts val="0"/>
              </a:spcBef>
            </a:pPr>
            <a:r>
              <a:rPr lang="zh-TW" altLang="zh-TW" sz="3600" kern="100" dirty="0">
                <a:solidFill>
                  <a:srgbClr val="FF0000"/>
                </a:solidFill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Ｔ（威脅）</a:t>
            </a:r>
            <a:r>
              <a:rPr lang="zh-TW" altLang="en-US" sz="3600" kern="100" dirty="0">
                <a:solidFill>
                  <a:srgbClr val="FF0000"/>
                </a:solidFill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例</a:t>
            </a:r>
            <a:r>
              <a:rPr lang="zh-TW" altLang="zh-TW" sz="2400" kern="1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面對其他縣市選手快速成長或積極在培訓，本市逐漸沒落或其</a:t>
            </a:r>
            <a:endParaRPr lang="en-US" altLang="zh-TW" sz="2400" kern="100" dirty="0">
              <a:effectLst/>
              <a:latin typeface="超世紀新粗黑" panose="02000000000000000000" pitchFamily="2" charset="-120"/>
              <a:ea typeface="超世紀新粗黑" panose="02000000000000000000" pitchFamily="2" charset="-120"/>
              <a:cs typeface="Cordia New" panose="020B0304020202020204" pitchFamily="34" charset="-34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zh-TW" altLang="en-US" sz="2400" kern="1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                </a:t>
            </a:r>
            <a:r>
              <a:rPr lang="zh-TW" altLang="zh-TW" sz="2400" kern="1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他影響成績之</a:t>
            </a:r>
            <a:r>
              <a:rPr lang="zh-TW" altLang="en-US" sz="2400" kern="1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阻力，如何整合資源，共同分工合作</a:t>
            </a:r>
            <a:r>
              <a:rPr lang="zh-TW" altLang="zh-TW" sz="2400" kern="100" dirty="0">
                <a:effectLst/>
                <a:latin typeface="超世紀新粗黑" panose="02000000000000000000" pitchFamily="2" charset="-120"/>
                <a:ea typeface="超世紀新粗黑" panose="02000000000000000000" pitchFamily="2" charset="-120"/>
                <a:cs typeface="Cordia New" panose="020B0304020202020204" pitchFamily="34" charset="-34"/>
              </a:rPr>
              <a:t>。</a:t>
            </a:r>
          </a:p>
          <a:p>
            <a:pPr marL="0">
              <a:lnSpc>
                <a:spcPts val="5000"/>
              </a:lnSpc>
              <a:spcBef>
                <a:spcPts val="0"/>
              </a:spcBef>
            </a:pPr>
            <a:endParaRPr lang="zh-TW" altLang="zh-TW" sz="3600" kern="100" dirty="0">
              <a:effectLst/>
              <a:latin typeface="超世紀新粗黑" panose="02000000000000000000" pitchFamily="2" charset="-120"/>
              <a:ea typeface="超世紀新粗黑" panose="02000000000000000000" pitchFamily="2" charset="-120"/>
              <a:cs typeface="Cordia New" panose="020B0304020202020204" pitchFamily="34" charset="-34"/>
            </a:endParaRPr>
          </a:p>
          <a:p>
            <a:pPr marL="0">
              <a:lnSpc>
                <a:spcPts val="5000"/>
              </a:lnSpc>
              <a:spcBef>
                <a:spcPts val="0"/>
              </a:spcBef>
            </a:pPr>
            <a:endParaRPr lang="zh-TW" altLang="en-US" sz="36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3805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D1A3C7-8029-4CCE-B686-895588584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662" y="245347"/>
            <a:ext cx="10051413" cy="60658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zh-TW" altLang="en-US" sz="2800" b="1" dirty="0">
                <a:solidFill>
                  <a:srgbClr val="002060"/>
                </a:solidFill>
                <a:latin typeface="+mn-ea"/>
                <a:ea typeface="+mn-ea"/>
              </a:rPr>
              <a:t>臺南市體育總會參加</a:t>
            </a:r>
            <a:r>
              <a:rPr lang="en-US" altLang="zh-TW" sz="2800" b="1" dirty="0">
                <a:solidFill>
                  <a:srgbClr val="002060"/>
                </a:solidFill>
                <a:latin typeface="+mn-ea"/>
                <a:ea typeface="+mn-ea"/>
              </a:rPr>
              <a:t>110</a:t>
            </a:r>
            <a:r>
              <a:rPr lang="zh-TW" altLang="en-US" sz="2800" b="1" dirty="0">
                <a:solidFill>
                  <a:srgbClr val="002060"/>
                </a:solidFill>
                <a:latin typeface="+mn-ea"/>
                <a:ea typeface="+mn-ea"/>
              </a:rPr>
              <a:t>年全國運動會選訓委員會輔導項目表</a:t>
            </a:r>
          </a:p>
        </p:txBody>
      </p:sp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76F85E55-EC65-47CD-B597-EC1ACB6569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284555"/>
              </p:ext>
            </p:extLst>
          </p:nvPr>
        </p:nvGraphicFramePr>
        <p:xfrm>
          <a:off x="931662" y="1077964"/>
          <a:ext cx="10493204" cy="5425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345">
                  <a:extLst>
                    <a:ext uri="{9D8B030D-6E8A-4147-A177-3AD203B41FA5}">
                      <a16:colId xmlns:a16="http://schemas.microsoft.com/office/drawing/2014/main" val="691141443"/>
                    </a:ext>
                  </a:extLst>
                </a:gridCol>
                <a:gridCol w="1480152">
                  <a:extLst>
                    <a:ext uri="{9D8B030D-6E8A-4147-A177-3AD203B41FA5}">
                      <a16:colId xmlns:a16="http://schemas.microsoft.com/office/drawing/2014/main" val="4130093064"/>
                    </a:ext>
                  </a:extLst>
                </a:gridCol>
                <a:gridCol w="3056835">
                  <a:extLst>
                    <a:ext uri="{9D8B030D-6E8A-4147-A177-3AD203B41FA5}">
                      <a16:colId xmlns:a16="http://schemas.microsoft.com/office/drawing/2014/main" val="2222494630"/>
                    </a:ext>
                  </a:extLst>
                </a:gridCol>
                <a:gridCol w="4697872">
                  <a:extLst>
                    <a:ext uri="{9D8B030D-6E8A-4147-A177-3AD203B41FA5}">
                      <a16:colId xmlns:a16="http://schemas.microsoft.com/office/drawing/2014/main" val="1101367396"/>
                    </a:ext>
                  </a:extLst>
                </a:gridCol>
              </a:tblGrid>
              <a:tr h="34932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職稱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>
                          <a:solidFill>
                            <a:srgbClr val="FF0000"/>
                          </a:solidFill>
                        </a:rPr>
                        <a:t>姓  名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>
                          <a:solidFill>
                            <a:srgbClr val="FF0000"/>
                          </a:solidFill>
                        </a:rPr>
                        <a:t>現       職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>
                          <a:solidFill>
                            <a:srgbClr val="FF0000"/>
                          </a:solidFill>
                        </a:rPr>
                        <a:t>輔  導  項  目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311118"/>
                  </a:ext>
                </a:extLst>
              </a:tr>
              <a:tr h="45634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召集人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吳志祥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臺南市體育總會</a:t>
                      </a:r>
                      <a:r>
                        <a:rPr lang="zh-TW" altLang="en-US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理事長</a:t>
                      </a:r>
                      <a:endParaRPr lang="zh-TW" alt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/>
                        <a:t>與體育處長、呂明泰常務理事、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6835550"/>
                  </a:ext>
                </a:extLst>
              </a:tr>
              <a:tr h="45634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副召集人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陳良乾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臺南市體育總會秘書長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划船、橄欖球、跆拳道</a:t>
                      </a:r>
                      <a:r>
                        <a:rPr lang="zh-TW" altLang="en-US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、</a:t>
                      </a: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軟</a:t>
                      </a:r>
                      <a:r>
                        <a:rPr lang="zh-TW" altLang="en-US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式</a:t>
                      </a: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網</a:t>
                      </a:r>
                      <a:r>
                        <a:rPr lang="zh-TW" altLang="en-US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球</a:t>
                      </a: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、足球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287294"/>
                  </a:ext>
                </a:extLst>
              </a:tr>
              <a:tr h="4563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委  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黃泰源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長榮大學體育室主任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高爾夫、柔道、角力</a:t>
                      </a:r>
                      <a:r>
                        <a:rPr lang="zh-TW" altLang="en-US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、</a:t>
                      </a: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帆船、舉重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7602500"/>
                  </a:ext>
                </a:extLst>
              </a:tr>
              <a:tr h="4965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委  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王文正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中華醫事科技大學學務長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射箭、田徑、馬術、擊劍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2436920"/>
                  </a:ext>
                </a:extLst>
              </a:tr>
              <a:tr h="4563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委  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林麗娟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國立成功大學學務長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游泳</a:t>
                      </a:r>
                      <a:r>
                        <a:rPr lang="zh-TW" altLang="en-US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、</a:t>
                      </a: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籃球、自由車、保齡球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834581"/>
                  </a:ext>
                </a:extLst>
              </a:tr>
              <a:tr h="4563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委  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陳耀宏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國立臺南大學教授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現代五項、桌球、溜冰　武術、體操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007382"/>
                  </a:ext>
                </a:extLst>
              </a:tr>
              <a:tr h="4563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委  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蔡崇濱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國立成功大學</a:t>
                      </a:r>
                      <a:r>
                        <a:rPr lang="zh-TW" altLang="en-US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教授</a:t>
                      </a:r>
                      <a:endParaRPr lang="zh-TW" sz="1800" b="1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F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羽球、輕艇、排球、拳擊、鐵人三項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006109"/>
                  </a:ext>
                </a:extLst>
              </a:tr>
              <a:tr h="4563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委  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劉志華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遠東科技大學教授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壘球、電競、射擊、網球、空手道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7369904"/>
                  </a:ext>
                </a:extLst>
              </a:tr>
              <a:tr h="45634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委  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altLang="en-US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黃志佳</a:t>
                      </a:r>
                      <a:endParaRPr lang="zh-TW" sz="1800" b="1" kern="1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F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/>
                        <a:t>贊美酒店執行長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棒球、</a:t>
                      </a:r>
                      <a:r>
                        <a:rPr lang="zh-TW" altLang="en-US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壘球、</a:t>
                      </a:r>
                      <a:r>
                        <a:rPr lang="zh-TW" altLang="zh-TW" sz="1800" b="1" kern="15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水球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822583"/>
                  </a:ext>
                </a:extLst>
              </a:tr>
              <a:tr h="45634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委  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潘瑞根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>
                          <a:solidFill>
                            <a:srgbClr val="002060"/>
                          </a:solidFill>
                        </a:rPr>
                        <a:t>臺北市立成淵高中教師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>
                          <a:solidFill>
                            <a:srgbClr val="002060"/>
                          </a:solidFill>
                        </a:rPr>
                        <a:t>輔導北部地區培訓選手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867492"/>
                  </a:ext>
                </a:extLst>
              </a:tr>
              <a:tr h="4563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委  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sz="1800" b="1" kern="150" dirty="0">
                          <a:solidFill>
                            <a:srgbClr val="002060"/>
                          </a:solidFill>
                          <a:effectLst/>
                          <a:latin typeface="+mn-ea"/>
                          <a:ea typeface="+mn-ea"/>
                          <a:cs typeface="F"/>
                        </a:rPr>
                        <a:t>廖德秦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>
                          <a:solidFill>
                            <a:srgbClr val="002060"/>
                          </a:solidFill>
                        </a:rPr>
                        <a:t>全國高中體總秘書長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>
                          <a:solidFill>
                            <a:srgbClr val="002060"/>
                          </a:solidFill>
                        </a:rPr>
                        <a:t>輔導北部地區培訓選手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26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4916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90AF06C-C796-4F69-B4A4-1DB749CAC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259" y="1831368"/>
            <a:ext cx="10515600" cy="3195263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ts val="10200"/>
              </a:lnSpc>
            </a:pPr>
            <a:r>
              <a:rPr lang="zh-TW" altLang="en-US" sz="8000" dirty="0">
                <a:solidFill>
                  <a:srgbClr val="FF0000"/>
                </a:solidFill>
                <a:latin typeface="華康隸書體 Std W7" panose="03000700000000000000" pitchFamily="66" charset="-120"/>
                <a:ea typeface="華康隸書體 Std W7" panose="03000700000000000000" pitchFamily="66" charset="-120"/>
              </a:rPr>
              <a:t>謝謝聆聽</a:t>
            </a:r>
            <a:endParaRPr lang="en-US" altLang="zh-TW" sz="8000" dirty="0">
              <a:solidFill>
                <a:srgbClr val="FF0000"/>
              </a:solidFill>
              <a:latin typeface="華康隸書體 Std W7" panose="03000700000000000000" pitchFamily="66" charset="-120"/>
              <a:ea typeface="華康隸書體 Std W7" panose="03000700000000000000" pitchFamily="66" charset="-120"/>
            </a:endParaRPr>
          </a:p>
          <a:p>
            <a:pPr algn="ctr">
              <a:lnSpc>
                <a:spcPts val="10200"/>
              </a:lnSpc>
            </a:pPr>
            <a:r>
              <a:rPr lang="zh-TW" altLang="en-US" sz="8000" dirty="0">
                <a:solidFill>
                  <a:srgbClr val="FF0000"/>
                </a:solidFill>
                <a:latin typeface="華康隸書體 Std W7" panose="03000700000000000000" pitchFamily="66" charset="-120"/>
                <a:ea typeface="華康隸書體 Std W7" panose="03000700000000000000" pitchFamily="66" charset="-120"/>
              </a:rPr>
              <a:t>一起為</a:t>
            </a:r>
            <a:r>
              <a:rPr lang="en-US" altLang="zh-TW" sz="8000" dirty="0">
                <a:solidFill>
                  <a:srgbClr val="FF0000"/>
                </a:solidFill>
                <a:latin typeface="華康隸書體 Std W7" panose="03000700000000000000" pitchFamily="66" charset="-120"/>
                <a:ea typeface="華康隸書體 Std W7" panose="03000700000000000000" pitchFamily="66" charset="-120"/>
              </a:rPr>
              <a:t>110</a:t>
            </a:r>
            <a:r>
              <a:rPr lang="zh-TW" altLang="en-US" sz="8000" dirty="0">
                <a:solidFill>
                  <a:srgbClr val="FF0000"/>
                </a:solidFill>
                <a:latin typeface="華康隸書體 Std W7" panose="03000700000000000000" pitchFamily="66" charset="-120"/>
                <a:ea typeface="華康隸書體 Std W7" panose="03000700000000000000" pitchFamily="66" charset="-120"/>
              </a:rPr>
              <a:t>年全運會加油</a:t>
            </a:r>
            <a:endParaRPr lang="en-US" altLang="zh-TW" sz="8000" dirty="0">
              <a:solidFill>
                <a:srgbClr val="FF0000"/>
              </a:solidFill>
              <a:latin typeface="華康隸書體 Std W7" panose="03000700000000000000" pitchFamily="66" charset="-120"/>
              <a:ea typeface="華康隸書體 Std W7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638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7F7373-98DB-4C47-ADFB-1CD06ED50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85" y="454346"/>
            <a:ext cx="7463321" cy="792663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一、前言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BCC7E2-215B-4590-B699-5201AF4AF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10" y="1417834"/>
            <a:ext cx="10207375" cy="4985820"/>
          </a:xfrm>
        </p:spPr>
        <p:txBody>
          <a:bodyPr>
            <a:normAutofit/>
          </a:bodyPr>
          <a:lstStyle/>
          <a:p>
            <a:pPr marL="0" indent="0">
              <a:lnSpc>
                <a:spcPts val="6000"/>
              </a:lnSpc>
              <a:spcBef>
                <a:spcPts val="0"/>
              </a:spcBef>
            </a:pPr>
            <a:r>
              <a:rPr lang="en-US" altLang="zh-TW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一</a:t>
            </a:r>
            <a:r>
              <a:rPr lang="en-US" altLang="zh-TW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總會與委員會的隸屬關係</a:t>
            </a:r>
            <a:r>
              <a:rPr lang="en-US" altLang="zh-TW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  <a:r>
              <a:rPr lang="zh-TW" altLang="en-US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是家族、是內部單位</a:t>
            </a:r>
            <a:endParaRPr lang="en-US" altLang="zh-TW" sz="32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</a:pPr>
            <a:r>
              <a:rPr lang="en-US" altLang="zh-TW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二</a:t>
            </a:r>
            <a:r>
              <a:rPr lang="en-US" altLang="zh-TW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總會的年度目標</a:t>
            </a:r>
            <a:r>
              <a:rPr lang="en-US" altLang="zh-TW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  <a:r>
              <a:rPr lang="zh-TW" altLang="en-US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與委員會的年度目標</a:t>
            </a:r>
            <a:r>
              <a:rPr lang="en-US" altLang="zh-TW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</a:p>
          <a:p>
            <a:pPr marL="0" indent="0">
              <a:lnSpc>
                <a:spcPts val="6000"/>
              </a:lnSpc>
              <a:spcBef>
                <a:spcPts val="0"/>
              </a:spcBef>
            </a:pPr>
            <a:r>
              <a:rPr lang="en-US" altLang="zh-TW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三</a:t>
            </a:r>
            <a:r>
              <a:rPr lang="en-US" altLang="zh-TW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總會與委員會的職責</a:t>
            </a:r>
            <a:r>
              <a:rPr lang="en-US" altLang="zh-TW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  <a:r>
              <a:rPr lang="zh-TW" altLang="en-US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是否落實</a:t>
            </a:r>
            <a:r>
              <a:rPr lang="en-US" altLang="zh-TW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</a:p>
          <a:p>
            <a:pPr marL="0" indent="0">
              <a:lnSpc>
                <a:spcPts val="6000"/>
              </a:lnSpc>
              <a:spcBef>
                <a:spcPts val="0"/>
              </a:spcBef>
            </a:pPr>
            <a:r>
              <a:rPr lang="en-US" altLang="zh-TW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四</a:t>
            </a:r>
            <a:r>
              <a:rPr lang="en-US" altLang="zh-TW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決定臺南市單項運動發展的命脈</a:t>
            </a:r>
            <a:r>
              <a:rPr lang="en-US" altLang="zh-TW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</a:p>
          <a:p>
            <a:pPr marL="0" indent="0">
              <a:lnSpc>
                <a:spcPts val="6000"/>
              </a:lnSpc>
              <a:spcBef>
                <a:spcPts val="0"/>
              </a:spcBef>
            </a:pPr>
            <a:r>
              <a:rPr lang="en-US" altLang="zh-TW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五</a:t>
            </a:r>
            <a:r>
              <a:rPr lang="en-US" altLang="zh-TW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顯示臺南市體育發展的成果</a:t>
            </a:r>
            <a:r>
              <a:rPr lang="en-US" altLang="zh-TW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</a:p>
          <a:p>
            <a:pPr marL="0" indent="0">
              <a:lnSpc>
                <a:spcPts val="6000"/>
              </a:lnSpc>
              <a:spcBef>
                <a:spcPts val="0"/>
              </a:spcBef>
            </a:pPr>
            <a:r>
              <a:rPr lang="en-US" altLang="zh-TW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六</a:t>
            </a:r>
            <a:r>
              <a:rPr lang="en-US" altLang="zh-TW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誠摯希望共同執行，完成該有的目標</a:t>
            </a:r>
            <a:r>
              <a:rPr lang="en-US" altLang="zh-TW" sz="32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  <a:endParaRPr lang="zh-TW" altLang="en-US" sz="32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4898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F6D701-5D59-4CB7-A4BA-E1AB2934B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785" y="220893"/>
            <a:ext cx="8614025" cy="729467"/>
          </a:xfrm>
          <a:noFill/>
        </p:spPr>
        <p:txBody>
          <a:bodyPr>
            <a:normAutofit/>
          </a:bodyPr>
          <a:lstStyle/>
          <a:p>
            <a:pPr algn="ctr"/>
            <a:r>
              <a:rPr lang="zh-TW" altLang="en-US" sz="40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二、業務績效檢討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AC0F38F-F2C6-4F50-B77D-60F032BFC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785" y="1191801"/>
            <a:ext cx="10284430" cy="5445305"/>
          </a:xfrm>
        </p:spPr>
        <p:txBody>
          <a:bodyPr>
            <a:noAutofit/>
          </a:bodyPr>
          <a:lstStyle/>
          <a:p>
            <a:pPr marL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年度活動計畫</a:t>
            </a:r>
            <a:r>
              <a:rPr lang="en-US" altLang="zh-TW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  <a:r>
              <a:rPr lang="zh-TW" altLang="en-US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積極落實應有的績效</a:t>
            </a:r>
            <a:r>
              <a:rPr lang="en-US" altLang="zh-TW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</a:p>
          <a:p>
            <a:pPr marL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總會年度計畫需要協助的活動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  <a:r>
              <a:rPr lang="zh-TW" altLang="en-US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委員會配合了多少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 </a:t>
            </a: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一</a:t>
            </a: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體育節表揚</a:t>
            </a: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-</a:t>
            </a:r>
            <a:r>
              <a:rPr lang="zh-TW" altLang="en-US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沒有可以表揚的人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  <a:r>
              <a:rPr lang="zh-TW" altLang="en-US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代表什麼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 (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二</a:t>
            </a: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業務評鑑</a:t>
            </a: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-</a:t>
            </a:r>
            <a:r>
              <a:rPr lang="zh-TW" altLang="en-US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沒有資料可以送審，明確顯示推展成果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 (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三</a:t>
            </a: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運動嘉年華會</a:t>
            </a: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-</a:t>
            </a:r>
            <a:r>
              <a:rPr lang="zh-TW" altLang="en-US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大家庭活動，積極推展本身的運動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 (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四</a:t>
            </a: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業務研討會</a:t>
            </a: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-</a:t>
            </a:r>
            <a:r>
              <a:rPr lang="zh-TW" altLang="en-US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沒有興趣參與重要的會務活動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 (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五</a:t>
            </a: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千萬不能忽略參與總會的互動</a:t>
            </a: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  <a:r>
              <a:rPr lang="zh-TW" altLang="en-US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要團隊合作、勿單打獨鬥</a:t>
            </a:r>
            <a:r>
              <a:rPr lang="en-US" altLang="zh-TW" sz="28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六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全運會、全民運、全中運成績逐年衰退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  <a:r>
              <a:rPr lang="zh-TW" altLang="en-US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確實值得警惕。</a:t>
            </a:r>
          </a:p>
        </p:txBody>
      </p:sp>
    </p:spTree>
    <p:extLst>
      <p:ext uri="{BB962C8B-B14F-4D97-AF65-F5344CB8AC3E}">
        <p14:creationId xmlns:p14="http://schemas.microsoft.com/office/powerpoint/2010/main" val="77605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A1E795-66D9-4CD0-BD10-9424D5808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504" y="410966"/>
            <a:ext cx="7348708" cy="821934"/>
          </a:xfrm>
          <a:noFill/>
        </p:spPr>
        <p:txBody>
          <a:bodyPr>
            <a:normAutofit/>
          </a:bodyPr>
          <a:lstStyle/>
          <a:p>
            <a:pPr algn="ctr">
              <a:lnSpc>
                <a:spcPts val="52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三、總會業務活動</a:t>
            </a:r>
            <a:r>
              <a:rPr lang="en-US" altLang="zh-TW" sz="40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-</a:t>
            </a:r>
            <a:r>
              <a:rPr lang="en-US" altLang="zh-TW" sz="40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109</a:t>
            </a:r>
            <a:r>
              <a:rPr lang="zh-TW" altLang="en-US" sz="40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年</a:t>
            </a:r>
            <a:endParaRPr lang="zh-TW" altLang="en-US" sz="28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5ACB2D-271C-47C4-99E1-547A924D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546" y="1587358"/>
            <a:ext cx="11215737" cy="4859676"/>
          </a:xfrm>
        </p:spPr>
        <p:txBody>
          <a:bodyPr>
            <a:noAutofit/>
          </a:bodyPr>
          <a:lstStyle/>
          <a:p>
            <a:pPr marL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一</a:t>
            </a:r>
            <a:r>
              <a:rPr lang="en-US" altLang="zh-TW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參加新光嘉年華表演的團體有</a:t>
            </a:r>
            <a:r>
              <a:rPr lang="en-US" altLang="zh-TW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9</a:t>
            </a:r>
            <a:r>
              <a:rPr lang="zh-TW" altLang="en-US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個，體驗的有</a:t>
            </a:r>
            <a:r>
              <a:rPr lang="en-US" altLang="zh-TW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8</a:t>
            </a:r>
            <a:r>
              <a:rPr lang="zh-TW" altLang="en-US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個。</a:t>
            </a:r>
            <a:endParaRPr lang="en-US" altLang="zh-TW" sz="2800" dirty="0">
              <a:solidFill>
                <a:srgbClr val="00206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二</a:t>
            </a:r>
            <a:r>
              <a:rPr lang="en-US" altLang="zh-TW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參加年度嘉年華表演的團體</a:t>
            </a:r>
            <a:r>
              <a:rPr lang="en-US" altLang="zh-TW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14</a:t>
            </a:r>
            <a:r>
              <a:rPr lang="zh-TW" altLang="en-US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個，運動體驗的有</a:t>
            </a:r>
            <a:r>
              <a:rPr lang="en-US" altLang="zh-TW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20</a:t>
            </a:r>
            <a:r>
              <a:rPr lang="zh-TW" altLang="en-US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個。</a:t>
            </a:r>
            <a:endParaRPr lang="en-US" altLang="zh-TW" sz="2800" dirty="0">
              <a:solidFill>
                <a:srgbClr val="00206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2800" dirty="0">
                <a:solidFill>
                  <a:srgbClr val="C0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800" dirty="0">
                <a:solidFill>
                  <a:srgbClr val="C0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三</a:t>
            </a:r>
            <a:r>
              <a:rPr lang="en-US" altLang="zh-TW" sz="2800" dirty="0">
                <a:solidFill>
                  <a:srgbClr val="C0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800" dirty="0">
                <a:solidFill>
                  <a:srgbClr val="C0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體育節表揚有提送表揚的單項委員會</a:t>
            </a:r>
            <a:r>
              <a:rPr lang="en-US" altLang="zh-TW" sz="2800" dirty="0">
                <a:solidFill>
                  <a:srgbClr val="C0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30</a:t>
            </a:r>
            <a:r>
              <a:rPr lang="zh-TW" altLang="en-US" sz="2800" dirty="0">
                <a:solidFill>
                  <a:srgbClr val="C0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個，不足</a:t>
            </a:r>
            <a:r>
              <a:rPr lang="en-US" altLang="zh-TW" sz="2800" dirty="0">
                <a:solidFill>
                  <a:srgbClr val="C0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1/3</a:t>
            </a:r>
            <a:r>
              <a:rPr lang="zh-TW" altLang="en-US" sz="2800" dirty="0">
                <a:solidFill>
                  <a:srgbClr val="C0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。</a:t>
            </a:r>
            <a:endParaRPr lang="en-US" altLang="zh-TW" sz="2800" dirty="0">
              <a:solidFill>
                <a:srgbClr val="C0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四</a:t>
            </a:r>
            <a:r>
              <a:rPr lang="en-US" altLang="zh-TW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業務評鑑應送單項委員會</a:t>
            </a:r>
            <a:r>
              <a:rPr lang="en-US" altLang="zh-TW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94</a:t>
            </a:r>
            <a:r>
              <a:rPr lang="zh-TW" altLang="en-US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個，送資料的 </a:t>
            </a:r>
            <a:r>
              <a:rPr lang="en-US" altLang="zh-TW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41</a:t>
            </a:r>
            <a:r>
              <a:rPr lang="zh-TW" altLang="en-US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個，不足半。</a:t>
            </a:r>
            <a:endParaRPr lang="en-US" altLang="zh-TW" sz="2800" dirty="0">
              <a:solidFill>
                <a:srgbClr val="00206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五</a:t>
            </a:r>
            <a:r>
              <a:rPr lang="en-US" altLang="zh-TW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各區體育會應送的</a:t>
            </a:r>
            <a:r>
              <a:rPr lang="en-US" altLang="zh-TW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15</a:t>
            </a:r>
            <a:r>
              <a:rPr lang="zh-TW" altLang="en-US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個，有送資料的</a:t>
            </a:r>
            <a:r>
              <a:rPr lang="en-US" altLang="zh-TW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4</a:t>
            </a:r>
            <a:r>
              <a:rPr lang="zh-TW" altLang="en-US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個，不足</a:t>
            </a:r>
            <a:r>
              <a:rPr lang="en-US" altLang="zh-TW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1/3</a:t>
            </a:r>
            <a:r>
              <a:rPr lang="zh-TW" altLang="en-US" sz="28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。</a:t>
            </a:r>
            <a:endParaRPr lang="en-US" altLang="zh-TW" sz="2800" dirty="0">
              <a:solidFill>
                <a:srgbClr val="00206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(</a:t>
            </a:r>
            <a:r>
              <a:rPr lang="zh-TW" altLang="en-US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六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結果</a:t>
            </a:r>
            <a:r>
              <a:rPr lang="zh-TW" altLang="en-US" sz="2800" dirty="0">
                <a:solidFill>
                  <a:srgbClr val="FF0000"/>
                </a:solidFill>
                <a:latin typeface="華康隸書體 Std W7" panose="03000700000000000000" pitchFamily="66" charset="-120"/>
                <a:ea typeface="華康隸書體 Std W7" panose="03000700000000000000" pitchFamily="66" charset="-120"/>
              </a:rPr>
              <a:t>：</a:t>
            </a:r>
            <a:r>
              <a:rPr lang="zh-TW" altLang="en-US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全民運動會除合球、沙灘手球沒有委員會未參加外，參加 </a:t>
            </a:r>
            <a:endParaRPr lang="en-US" altLang="zh-TW" sz="28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</a:t>
            </a:r>
            <a:r>
              <a:rPr lang="en-US" altLang="zh-TW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25</a:t>
            </a:r>
            <a:r>
              <a:rPr lang="zh-TW" altLang="en-US" sz="28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種運動，培訓前研習沒參加，執行後紛亂不堪，參賽成績不佳。</a:t>
            </a:r>
            <a:endParaRPr lang="en-US" altLang="zh-TW" sz="28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6795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D98A64-4D9D-4F2F-8584-6FD25FA10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144" y="169916"/>
            <a:ext cx="8580107" cy="806129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四、為臺南的體育省思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306AD4-A51E-4D21-92AD-19AF3DD9C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886" y="1191803"/>
            <a:ext cx="10654301" cy="5496281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一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當您還是在野的時候，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您會希望委員會正常運作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二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現在您執掌委員會或參與運作了，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您就有義務、必須盡責任並有所警惕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。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三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委員會的任務，沒有很困難，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用心做好分工，彼此合作，廣納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異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見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。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四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您是競技性還是休閒性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競技性需要成績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，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休閒需要運動人口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。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五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我們的條件就是如此，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不要用金錢迎合選手，否則會很辛苦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。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六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教育好教練、選手愛家鄉、愛臺南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的精神，委員會才會輕鬆。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七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如果只為了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獎金選擇去留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，我們肯定比不上大城市。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八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您是專業的委員會，我們應該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彼此合作，善盡推展臺南體育責任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。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九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結果不一定令人滿意，但是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如果不去試試，一定讓人不滿意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。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endParaRPr lang="zh-TW" altLang="en-US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0632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1C92CE-0EFA-47D8-9000-9B5140EA6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619"/>
            <a:ext cx="10515600" cy="703511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五、委員會的職責</a:t>
            </a:r>
            <a:r>
              <a:rPr lang="en-US" altLang="zh-TW" sz="40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-(</a:t>
            </a:r>
            <a:r>
              <a:rPr lang="zh-TW" altLang="en-US" sz="40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正常運作</a:t>
            </a:r>
            <a:r>
              <a:rPr lang="en-US" altLang="zh-TW" sz="40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endParaRPr lang="zh-TW" altLang="en-US" sz="40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76742D-0435-4570-9195-4CD0C8A22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03" y="1027417"/>
            <a:ext cx="10328097" cy="5619964"/>
          </a:xfrm>
          <a:ln>
            <a:noFill/>
          </a:ln>
        </p:spPr>
        <p:txBody>
          <a:bodyPr>
            <a:noAutofit/>
          </a:bodyPr>
          <a:lstStyle/>
          <a:p>
            <a:pPr marL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一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規劃年度重要工作推展方向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1.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年度計畫運作，提經委員會討論後做為執行準則</a:t>
            </a:r>
            <a:endParaRPr lang="en-US" altLang="zh-TW" sz="24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2.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擬定專案計畫，作為推展方向</a:t>
            </a:r>
            <a:endParaRPr lang="en-US" altLang="zh-TW" sz="24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二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正常辦理競賽與活動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1.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固定賽會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-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市長杯或議長杯或主委杯或選手選拔培訓</a:t>
            </a:r>
            <a:endParaRPr lang="en-US" altLang="zh-TW" sz="24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2.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教練、裁判講習會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，建立制度，鼓勵取得證照</a:t>
            </a:r>
            <a:endParaRPr lang="en-US" altLang="zh-TW" sz="24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3.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掌握基層選手來源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，建立資料了解參加各項賽會情況中小學運動會、</a:t>
            </a:r>
            <a:endParaRPr lang="en-US" altLang="zh-TW" sz="24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                   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全中運、大運會、全運會及國家代表隊</a:t>
            </a:r>
            <a:endParaRPr lang="en-US" altLang="zh-TW" sz="24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4.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輔導專任運動教練善盡責任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，落實進、退場機制</a:t>
            </a:r>
            <a:endParaRPr lang="en-US" altLang="zh-TW" sz="24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5.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加強與城市聯誼、國際交流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，開闊選手國際視野</a:t>
            </a:r>
            <a:endParaRPr lang="zh-TW" altLang="en-US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750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A73E40-02B5-4CFA-912E-5657AB2BE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013"/>
            <a:ext cx="10515600" cy="939693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五、委員會的職責</a:t>
            </a:r>
            <a:r>
              <a:rPr lang="en-US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endParaRPr lang="zh-TW" altLang="en-US" sz="4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3BFC96-2358-402C-9844-D156628C9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771" y="1191802"/>
            <a:ext cx="10899168" cy="5455185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三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經費管理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：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經費申請使用清楚，力求開源節流，經營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委員會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優先。</a:t>
            </a:r>
            <a:endParaRPr lang="en-US" altLang="zh-TW" sz="24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>
              <a:lnSpc>
                <a:spcPts val="4000"/>
              </a:lnSpc>
            </a:pP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四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行政業務：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1.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定期召開委員會會議：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請遵守貴委員會組織章程，避免被糾正或解散。</a:t>
            </a:r>
            <a:endParaRPr lang="en-US" altLang="zh-TW" sz="24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2.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參與運動嘉年華會：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專項的表演、實際的體驗推展運動</a:t>
            </a:r>
            <a:endParaRPr lang="en-US" altLang="zh-TW" sz="24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3.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體育節表揚大會：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教練、選手、有功單位、贊助團體、終身成就獎項</a:t>
            </a:r>
            <a:endParaRPr lang="en-US" altLang="zh-TW" sz="24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4.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體育行政評鑑：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分區體育會、單項委員會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全運會、全民運、一 般休閒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</a:p>
          <a:p>
            <a:pPr marL="0" indent="0">
              <a:lnSpc>
                <a:spcPts val="4000"/>
              </a:lnSpc>
              <a:buNone/>
            </a:pP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  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5.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參與業務研討會：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輔導熟悉業務運作，強化功能性，可是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109/108…</a:t>
            </a:r>
          </a:p>
          <a:p>
            <a:pPr marL="0" indent="0">
              <a:lnSpc>
                <a:spcPts val="4000"/>
              </a:lnSpc>
              <a:buNone/>
            </a:pP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</a:t>
            </a:r>
            <a:r>
              <a:rPr lang="en-US" altLang="zh-TW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6.</a:t>
            </a:r>
            <a:r>
              <a:rPr lang="zh-TW" altLang="en-US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球場</a:t>
            </a:r>
            <a:r>
              <a:rPr lang="en-US" altLang="zh-TW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館</a:t>
            </a:r>
            <a:r>
              <a:rPr lang="en-US" altLang="zh-TW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經營職責：經營管理的目的</a:t>
            </a:r>
            <a:r>
              <a:rPr lang="en-US" altLang="zh-TW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: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培訓選手、業務推展、帳目清楚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66097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1C1E2D-298C-438E-A863-9F88716DE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5215"/>
            <a:ext cx="10515600" cy="770973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五、委員會的職責</a:t>
            </a:r>
            <a:r>
              <a:rPr lang="en-US" altLang="zh-TW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-3</a:t>
            </a:r>
            <a:endParaRPr lang="zh-TW" altLang="en-US" sz="4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03B7D8F-FB79-47EE-8FDA-9BEA71265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356188"/>
            <a:ext cx="10422277" cy="5137079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五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、鎖定委員會重要目標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-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積極籌組工作小組，網羅專業協助運作。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六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、請慎選四個結果</a:t>
            </a:r>
            <a:r>
              <a:rPr lang="zh-TW" altLang="en-US" sz="2400" dirty="0">
                <a:latin typeface="華康隸書體 Std W7" panose="03000700000000000000" pitchFamily="66" charset="-120"/>
                <a:ea typeface="華康隸書體 Std W7" panose="03000700000000000000" pitchFamily="66" charset="-120"/>
              </a:rPr>
              <a:t>：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 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1(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上上籤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)--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和諧合作、有績效</a:t>
            </a:r>
            <a:r>
              <a:rPr lang="en-US" altLang="zh-TW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-</a:t>
            </a:r>
            <a:r>
              <a:rPr lang="zh-TW" altLang="en-US" sz="2400" dirty="0">
                <a:solidFill>
                  <a:srgbClr val="FF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是我們共同期望的目標。</a:t>
            </a:r>
            <a:endParaRPr lang="en-US" altLang="zh-TW" sz="2400" dirty="0">
              <a:solidFill>
                <a:srgbClr val="FF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 </a:t>
            </a:r>
            <a:r>
              <a:rPr lang="en-US" altLang="zh-TW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2(</a:t>
            </a:r>
            <a:r>
              <a:rPr lang="zh-TW" altLang="en-US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平籤</a:t>
            </a:r>
            <a:r>
              <a:rPr lang="en-US" altLang="zh-TW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)-</a:t>
            </a:r>
            <a:r>
              <a:rPr lang="zh-TW" altLang="en-US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對立、有績效</a:t>
            </a:r>
            <a:r>
              <a:rPr lang="en-US" altLang="zh-TW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--</a:t>
            </a:r>
            <a:r>
              <a:rPr lang="zh-TW" altLang="en-US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雙方各有實力，不滿執政的未善盡。</a:t>
            </a:r>
            <a:endParaRPr lang="en-US" altLang="zh-TW" sz="2400" dirty="0">
              <a:solidFill>
                <a:srgbClr val="00206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 </a:t>
            </a:r>
            <a:r>
              <a:rPr lang="en-US" altLang="zh-TW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3(</a:t>
            </a:r>
            <a:r>
              <a:rPr lang="zh-TW" altLang="en-US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平籤</a:t>
            </a:r>
            <a:r>
              <a:rPr lang="en-US" altLang="zh-TW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)-</a:t>
            </a:r>
            <a:r>
              <a:rPr lang="zh-TW" altLang="en-US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和諧合作、缺乏績效</a:t>
            </a:r>
            <a:r>
              <a:rPr lang="en-US" altLang="zh-TW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--</a:t>
            </a:r>
            <a:r>
              <a:rPr lang="zh-TW" altLang="en-US" sz="2400" dirty="0">
                <a:solidFill>
                  <a:srgbClr val="00206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委員會相安無事，但毫無建樹。</a:t>
            </a:r>
            <a:endParaRPr lang="en-US" altLang="zh-TW" sz="2400" dirty="0">
              <a:solidFill>
                <a:srgbClr val="00206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dirty="0">
                <a:solidFill>
                  <a:srgbClr val="C0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     </a:t>
            </a:r>
            <a:r>
              <a:rPr lang="en-US" altLang="zh-TW" sz="2400" dirty="0">
                <a:solidFill>
                  <a:srgbClr val="C0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4(</a:t>
            </a:r>
            <a:r>
              <a:rPr lang="zh-TW" altLang="en-US" sz="2400" dirty="0">
                <a:solidFill>
                  <a:srgbClr val="C0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下下</a:t>
            </a:r>
            <a:r>
              <a:rPr lang="en-US" altLang="zh-TW" sz="2400" dirty="0">
                <a:solidFill>
                  <a:srgbClr val="C0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)-</a:t>
            </a:r>
            <a:r>
              <a:rPr lang="zh-TW" altLang="en-US" sz="2400" dirty="0">
                <a:solidFill>
                  <a:srgbClr val="C0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對立、無績效</a:t>
            </a:r>
            <a:r>
              <a:rPr lang="en-US" altLang="zh-TW" sz="2400" dirty="0">
                <a:solidFill>
                  <a:srgbClr val="C0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--</a:t>
            </a:r>
            <a:r>
              <a:rPr lang="zh-TW" altLang="en-US" sz="2400" dirty="0">
                <a:solidFill>
                  <a:srgbClr val="C00000"/>
                </a:solidFill>
                <a:latin typeface="超世紀新粗黑" panose="02000000000000000000" pitchFamily="2" charset="-120"/>
                <a:ea typeface="超世紀新粗黑" panose="02000000000000000000" pitchFamily="2" charset="-120"/>
              </a:rPr>
              <a:t>內部紛爭不斷，自殘用盡，結果令人失望。</a:t>
            </a:r>
            <a:endParaRPr lang="en-US" altLang="zh-TW" sz="2400" dirty="0">
              <a:solidFill>
                <a:srgbClr val="C00000"/>
              </a:solidFill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七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、凡走過必下痕跡，切記執掌委員會的重要性，必須留下成果。</a:t>
            </a:r>
            <a:endParaRPr lang="en-US" altLang="zh-TW" sz="2400" dirty="0">
              <a:latin typeface="超世紀新粗黑" panose="02000000000000000000" pitchFamily="2" charset="-120"/>
              <a:ea typeface="超世紀新粗黑" panose="02000000000000000000" pitchFamily="2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(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八</a:t>
            </a:r>
            <a:r>
              <a:rPr lang="en-US" altLang="zh-TW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)</a:t>
            </a:r>
            <a:r>
              <a:rPr lang="zh-TW" altLang="en-US" sz="2400" dirty="0">
                <a:latin typeface="超世紀新粗黑" panose="02000000000000000000" pitchFamily="2" charset="-120"/>
                <a:ea typeface="超世紀新粗黑" panose="02000000000000000000" pitchFamily="2" charset="-120"/>
              </a:rPr>
              <a:t>、期待共同合作，立足臺南，放眼全國，重返體育大城的榮耀。</a:t>
            </a:r>
          </a:p>
        </p:txBody>
      </p:sp>
    </p:spTree>
    <p:extLst>
      <p:ext uri="{BB962C8B-B14F-4D97-AF65-F5344CB8AC3E}">
        <p14:creationId xmlns:p14="http://schemas.microsoft.com/office/powerpoint/2010/main" val="1337087232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20103</TotalTime>
  <Words>3182</Words>
  <Application>Microsoft Office PowerPoint</Application>
  <PresentationFormat>寬螢幕</PresentationFormat>
  <Paragraphs>254</Paragraphs>
  <Slides>23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1" baseType="lpstr">
      <vt:lpstr>華康隸書體 Std W7</vt:lpstr>
      <vt:lpstr>超世紀新粗黑</vt:lpstr>
      <vt:lpstr>微軟正黑體</vt:lpstr>
      <vt:lpstr>Arial</vt:lpstr>
      <vt:lpstr>Calibri</vt:lpstr>
      <vt:lpstr>Trebuchet MS</vt:lpstr>
      <vt:lpstr>Wingdings 3</vt:lpstr>
      <vt:lpstr>多面向</vt:lpstr>
      <vt:lpstr>臺南市參加110年全國運動會選手培訓</vt:lpstr>
      <vt:lpstr>目   錄</vt:lpstr>
      <vt:lpstr>一、前言</vt:lpstr>
      <vt:lpstr>二、業務績效檢討</vt:lpstr>
      <vt:lpstr>三、總會業務活動-109年</vt:lpstr>
      <vt:lpstr>四、為臺南的體育省思</vt:lpstr>
      <vt:lpstr>五、委員會的職責-(正常運作)</vt:lpstr>
      <vt:lpstr>五、委員會的職責-</vt:lpstr>
      <vt:lpstr>五、委員會的職責-3</vt:lpstr>
      <vt:lpstr>五、委員會的職責-(教育)</vt:lpstr>
      <vt:lpstr>PowerPoint 簡報</vt:lpstr>
      <vt:lpstr>六、我們共同的目標-全運會</vt:lpstr>
      <vt:lpstr>(二)臺南市排名落後的主因</vt:lpstr>
      <vt:lpstr>(三)、臺南市傳統運動沒落分析原因</vt:lpstr>
      <vt:lpstr>PowerPoint 簡報</vt:lpstr>
      <vt:lpstr>七、108年全運會總結及未來規劃</vt:lpstr>
      <vt:lpstr>八、務實行政倫理</vt:lpstr>
      <vt:lpstr>九、110年全國運動會培訓計畫綱要執行程序</vt:lpstr>
      <vt:lpstr>PowerPoint 簡報</vt:lpstr>
      <vt:lpstr>重要工作時程</vt:lpstr>
      <vt:lpstr>十、力求做好實力評估：參考S W O T</vt:lpstr>
      <vt:lpstr>臺南市體育總會參加110年全國運動會選訓委員會輔導項目表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良乾 陳</dc:creator>
  <cp:lastModifiedBy>良乾 陳</cp:lastModifiedBy>
  <cp:revision>224</cp:revision>
  <dcterms:created xsi:type="dcterms:W3CDTF">2020-09-12T04:45:02Z</dcterms:created>
  <dcterms:modified xsi:type="dcterms:W3CDTF">2021-03-15T07:03:27Z</dcterms:modified>
</cp:coreProperties>
</file>